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2"/>
  </p:notesMasterIdLst>
  <p:sldIdLst>
    <p:sldId id="257" r:id="rId3"/>
    <p:sldId id="259" r:id="rId4"/>
    <p:sldId id="258" r:id="rId5"/>
    <p:sldId id="266" r:id="rId6"/>
    <p:sldId id="267" r:id="rId7"/>
    <p:sldId id="260" r:id="rId8"/>
    <p:sldId id="261" r:id="rId9"/>
    <p:sldId id="262" r:id="rId10"/>
    <p:sldId id="263" r:id="rId11"/>
    <p:sldId id="264" r:id="rId12"/>
    <p:sldId id="297" r:id="rId13"/>
    <p:sldId id="268" r:id="rId14"/>
    <p:sldId id="269" r:id="rId15"/>
    <p:sldId id="296" r:id="rId16"/>
    <p:sldId id="272" r:id="rId17"/>
    <p:sldId id="273" r:id="rId18"/>
    <p:sldId id="277" r:id="rId19"/>
    <p:sldId id="275" r:id="rId20"/>
    <p:sldId id="295" r:id="rId21"/>
    <p:sldId id="276" r:id="rId22"/>
    <p:sldId id="282" r:id="rId23"/>
    <p:sldId id="283" r:id="rId24"/>
    <p:sldId id="284" r:id="rId25"/>
    <p:sldId id="285" r:id="rId26"/>
    <p:sldId id="286" r:id="rId27"/>
    <p:sldId id="287" r:id="rId28"/>
    <p:sldId id="288" r:id="rId29"/>
    <p:sldId id="290" r:id="rId30"/>
    <p:sldId id="291" r:id="rId31"/>
    <p:sldId id="292" r:id="rId32"/>
    <p:sldId id="294" r:id="rId33"/>
    <p:sldId id="298" r:id="rId34"/>
    <p:sldId id="299" r:id="rId35"/>
    <p:sldId id="301" r:id="rId36"/>
    <p:sldId id="302" r:id="rId37"/>
    <p:sldId id="300" r:id="rId38"/>
    <p:sldId id="303" r:id="rId39"/>
    <p:sldId id="274" r:id="rId40"/>
    <p:sldId id="256" r:id="rId41"/>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64"/>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C1F9C1-33C1-4A82-AEC2-52E8ED9E525C}" type="datetimeFigureOut">
              <a:rPr lang="da-DK" smtClean="0"/>
              <a:t>12-06-2019</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D5DF22-9F3A-4B22-978B-72F2BEFDE9AE}" type="slidenum">
              <a:rPr lang="da-DK" smtClean="0"/>
              <a:t>‹nr.›</a:t>
            </a:fld>
            <a:endParaRPr lang="da-DK"/>
          </a:p>
        </p:txBody>
      </p:sp>
    </p:spTree>
    <p:extLst>
      <p:ext uri="{BB962C8B-B14F-4D97-AF65-F5344CB8AC3E}">
        <p14:creationId xmlns:p14="http://schemas.microsoft.com/office/powerpoint/2010/main" val="368683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1457890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643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18</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19</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21</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23</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25</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26</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27</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29</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30</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31</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32</a:t>
            </a:fld>
            <a:endParaRPr lang="en-GB" dirty="0">
              <a:solidFill>
                <a:prstClr val="black"/>
              </a:solidFill>
            </a:endParaRPr>
          </a:p>
        </p:txBody>
      </p:sp>
    </p:spTree>
    <p:extLst>
      <p:ext uri="{BB962C8B-B14F-4D97-AF65-F5344CB8AC3E}">
        <p14:creationId xmlns:p14="http://schemas.microsoft.com/office/powerpoint/2010/main" val="17245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33</a:t>
            </a:fld>
            <a:endParaRPr lang="en-GB" dirty="0">
              <a:solidFill>
                <a:prstClr val="black"/>
              </a:solidFill>
            </a:endParaRPr>
          </a:p>
        </p:txBody>
      </p:sp>
    </p:spTree>
    <p:extLst>
      <p:ext uri="{BB962C8B-B14F-4D97-AF65-F5344CB8AC3E}">
        <p14:creationId xmlns:p14="http://schemas.microsoft.com/office/powerpoint/2010/main" val="8150437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34</a:t>
            </a:fld>
            <a:endParaRPr lang="en-GB" dirty="0">
              <a:solidFill>
                <a:prstClr val="black"/>
              </a:solidFill>
            </a:endParaRPr>
          </a:p>
        </p:txBody>
      </p:sp>
    </p:spTree>
    <p:extLst>
      <p:ext uri="{BB962C8B-B14F-4D97-AF65-F5344CB8AC3E}">
        <p14:creationId xmlns:p14="http://schemas.microsoft.com/office/powerpoint/2010/main" val="4092118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35</a:t>
            </a:fld>
            <a:endParaRPr lang="en-GB" dirty="0">
              <a:solidFill>
                <a:prstClr val="black"/>
              </a:solidFill>
            </a:endParaRPr>
          </a:p>
        </p:txBody>
      </p:sp>
    </p:spTree>
    <p:extLst>
      <p:ext uri="{BB962C8B-B14F-4D97-AF65-F5344CB8AC3E}">
        <p14:creationId xmlns:p14="http://schemas.microsoft.com/office/powerpoint/2010/main" val="645870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36</a:t>
            </a:fld>
            <a:endParaRPr lang="en-GB" dirty="0">
              <a:solidFill>
                <a:prstClr val="black"/>
              </a:solidFill>
            </a:endParaRPr>
          </a:p>
        </p:txBody>
      </p:sp>
    </p:spTree>
    <p:extLst>
      <p:ext uri="{BB962C8B-B14F-4D97-AF65-F5344CB8AC3E}">
        <p14:creationId xmlns:p14="http://schemas.microsoft.com/office/powerpoint/2010/main" val="39576880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37</a:t>
            </a:fld>
            <a:endParaRPr lang="en-GB" dirty="0">
              <a:solidFill>
                <a:prstClr val="black"/>
              </a:solidFill>
            </a:endParaRPr>
          </a:p>
        </p:txBody>
      </p:sp>
    </p:spTree>
    <p:extLst>
      <p:ext uri="{BB962C8B-B14F-4D97-AF65-F5344CB8AC3E}">
        <p14:creationId xmlns:p14="http://schemas.microsoft.com/office/powerpoint/2010/main" val="32336935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38</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5</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6</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685800"/>
            <a:ext cx="5038725" cy="37798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292348-D4E9-4851-991B-03CD14F422FF}"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2638165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i master</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i master</a:t>
            </a:r>
          </a:p>
        </p:txBody>
      </p:sp>
      <p:sp>
        <p:nvSpPr>
          <p:cNvPr id="4" name="Pladsholder til dato 3"/>
          <p:cNvSpPr>
            <a:spLocks noGrp="1"/>
          </p:cNvSpPr>
          <p:nvPr>
            <p:ph type="dt" sz="half" idx="10"/>
          </p:nvPr>
        </p:nvSpPr>
        <p:spPr/>
        <p:txBody>
          <a:bodyPr/>
          <a:lstStyle/>
          <a:p>
            <a:fld id="{F27E7ADC-62B9-46D0-8B8A-9FBD198961B0}" type="datetimeFigureOut">
              <a:rPr lang="da-DK" smtClean="0"/>
              <a:t>12-06-2019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139203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27E7ADC-62B9-46D0-8B8A-9FBD198961B0}" type="datetimeFigureOut">
              <a:rPr lang="da-DK" smtClean="0"/>
              <a:t>12-06-2019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102285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27E7ADC-62B9-46D0-8B8A-9FBD198961B0}" type="datetimeFigureOut">
              <a:rPr lang="da-DK" smtClean="0"/>
              <a:t>12-06-2019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524751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whit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826" t="27843" b="1520"/>
          <a:stretch/>
        </p:blipFill>
        <p:spPr bwMode="auto">
          <a:xfrm>
            <a:off x="0" y="2"/>
            <a:ext cx="9144000" cy="671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userDrawn="1"/>
        </p:nvSpPr>
        <p:spPr>
          <a:xfrm>
            <a:off x="0" y="6713538"/>
            <a:ext cx="9144000" cy="144462"/>
          </a:xfrm>
          <a:prstGeom prst="rect">
            <a:avLst/>
          </a:prstGeom>
          <a:gradFill flip="none" rotWithShape="1">
            <a:gsLst>
              <a:gs pos="0">
                <a:srgbClr val="FBB900"/>
              </a:gs>
              <a:gs pos="100000">
                <a:srgbClr val="F08200"/>
              </a:gs>
              <a:gs pos="65000">
                <a:srgbClr val="F08200"/>
              </a:gs>
            </a:gsLst>
            <a:lin ang="14400000" scaled="0"/>
            <a:tileRect/>
          </a:gra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7" name="Footer Placeholder 8"/>
          <p:cNvSpPr>
            <a:spLocks noGrp="1"/>
          </p:cNvSpPr>
          <p:nvPr>
            <p:ph type="ftr" sz="quarter" idx="14"/>
          </p:nvPr>
        </p:nvSpPr>
        <p:spPr>
          <a:xfrm>
            <a:off x="811355" y="5370299"/>
            <a:ext cx="3767689" cy="746382"/>
          </a:xfrm>
        </p:spPr>
        <p:txBody>
          <a:bodyPr vert="horz" lIns="0" tIns="0" rIns="0" bIns="0" rtlCol="0" anchor="t">
            <a:normAutofit/>
          </a:bodyPr>
          <a:lstStyle>
            <a:lvl1pPr>
              <a:defRPr kumimoji="0" lang="en-GB" sz="1050" u="none" strike="noStrike" kern="0" normalizeH="0" smtClean="0">
                <a:ln>
                  <a:noFill/>
                </a:ln>
                <a:solidFill>
                  <a:srgbClr val="4E4A47"/>
                </a:solidFill>
                <a:effectLst/>
                <a:uLnTx/>
                <a:uFillTx/>
                <a:latin typeface="Calibri"/>
                <a:ea typeface="+mj-ea"/>
                <a:cs typeface="Calibri"/>
              </a:defRPr>
            </a:lvl1pPr>
          </a:lstStyle>
          <a:p>
            <a:pPr>
              <a:defRPr/>
            </a:pPr>
            <a:r>
              <a:rPr lang="en-GB" dirty="0"/>
              <a:t>Speaker Name</a:t>
            </a:r>
            <a:br>
              <a:rPr lang="en-GB" dirty="0"/>
            </a:br>
            <a:r>
              <a:rPr lang="en-GB" dirty="0"/>
              <a:t>Function (optional)</a:t>
            </a:r>
          </a:p>
          <a:p>
            <a:pPr>
              <a:defRPr/>
            </a:pPr>
            <a:r>
              <a:rPr lang="en-GB" dirty="0"/>
              <a:t>Location, Date</a:t>
            </a:r>
          </a:p>
        </p:txBody>
      </p:sp>
      <p:sp>
        <p:nvSpPr>
          <p:cNvPr id="8" name="Title 2"/>
          <p:cNvSpPr>
            <a:spLocks noGrp="1"/>
          </p:cNvSpPr>
          <p:nvPr>
            <p:ph type="title" hasCustomPrompt="1"/>
          </p:nvPr>
        </p:nvSpPr>
        <p:spPr>
          <a:xfrm>
            <a:off x="811354" y="4529195"/>
            <a:ext cx="6012000" cy="796845"/>
          </a:xfrm>
        </p:spPr>
        <p:txBody>
          <a:bodyPr/>
          <a:lstStyle>
            <a:lvl1pPr>
              <a:lnSpc>
                <a:spcPts val="3200"/>
              </a:lnSpc>
              <a:defRPr sz="3600" b="1" i="0" cap="none" baseline="0">
                <a:solidFill>
                  <a:srgbClr val="4E4A47"/>
                </a:solidFill>
                <a:latin typeface="Calibri"/>
                <a:cs typeface="Calibri"/>
              </a:defRPr>
            </a:lvl1pPr>
          </a:lstStyle>
          <a:p>
            <a:r>
              <a:rPr lang="en-US" dirty="0"/>
              <a:t>Click to edit master title style </a:t>
            </a:r>
            <a:br>
              <a:rPr lang="en-US" dirty="0"/>
            </a:br>
            <a:r>
              <a:rPr lang="en-US" dirty="0"/>
              <a:t>maximal 2 lines</a:t>
            </a:r>
            <a:endParaRPr lang="en-GB" dirty="0"/>
          </a:p>
        </p:txBody>
      </p:sp>
      <p:sp>
        <p:nvSpPr>
          <p:cNvPr id="9" name="Textfeld 8"/>
          <p:cNvSpPr txBox="1"/>
          <p:nvPr userDrawn="1"/>
        </p:nvSpPr>
        <p:spPr>
          <a:xfrm>
            <a:off x="9481255" y="1666240"/>
            <a:ext cx="343364" cy="369332"/>
          </a:xfrm>
          <a:prstGeom prst="rect">
            <a:avLst/>
          </a:prstGeom>
          <a:noFill/>
        </p:spPr>
        <p:txBody>
          <a:bodyPr wrap="none" rtlCol="0">
            <a:spAutoFit/>
          </a:bodyPr>
          <a:lstStyle/>
          <a:p>
            <a:r>
              <a:rPr lang="de-DE" dirty="0"/>
              <a:t>   </a:t>
            </a:r>
          </a:p>
        </p:txBody>
      </p:sp>
      <p:pic>
        <p:nvPicPr>
          <p:cNvPr id="11" name="Bild 10" descr="Thomas_Cook_Airlines_srgb_inv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59188" y="5418000"/>
            <a:ext cx="2006715" cy="1440000"/>
          </a:xfrm>
          <a:prstGeom prst="rect">
            <a:avLst/>
          </a:prstGeom>
        </p:spPr>
      </p:pic>
    </p:spTree>
    <p:extLst>
      <p:ext uri="{BB962C8B-B14F-4D97-AF65-F5344CB8AC3E}">
        <p14:creationId xmlns:p14="http://schemas.microsoft.com/office/powerpoint/2010/main" val="268887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whit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7826" t="27843" b="1520"/>
          <a:stretch/>
        </p:blipFill>
        <p:spPr bwMode="auto">
          <a:xfrm>
            <a:off x="0" y="2"/>
            <a:ext cx="9144000" cy="671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userDrawn="1"/>
        </p:nvSpPr>
        <p:spPr>
          <a:xfrm>
            <a:off x="0" y="6713538"/>
            <a:ext cx="9144000" cy="144462"/>
          </a:xfrm>
          <a:prstGeom prst="rect">
            <a:avLst/>
          </a:prstGeom>
          <a:gradFill flip="none" rotWithShape="1">
            <a:gsLst>
              <a:gs pos="0">
                <a:srgbClr val="FBB900"/>
              </a:gs>
              <a:gs pos="100000">
                <a:srgbClr val="F08200"/>
              </a:gs>
              <a:gs pos="65000">
                <a:srgbClr val="F08200"/>
              </a:gs>
            </a:gsLst>
            <a:lin ang="14400000" scaled="0"/>
            <a:tileRect/>
          </a:gra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endParaRPr>
          </a:p>
        </p:txBody>
      </p:sp>
      <p:sp>
        <p:nvSpPr>
          <p:cNvPr id="7" name="Footer Placeholder 8"/>
          <p:cNvSpPr>
            <a:spLocks noGrp="1"/>
          </p:cNvSpPr>
          <p:nvPr>
            <p:ph type="ftr" sz="quarter" idx="14"/>
          </p:nvPr>
        </p:nvSpPr>
        <p:spPr>
          <a:xfrm>
            <a:off x="811355" y="5370299"/>
            <a:ext cx="3767689" cy="746382"/>
          </a:xfrm>
        </p:spPr>
        <p:txBody>
          <a:bodyPr vert="horz" lIns="0" tIns="0" rIns="0" bIns="0" rtlCol="0" anchor="t">
            <a:normAutofit/>
          </a:bodyPr>
          <a:lstStyle>
            <a:lvl1pPr>
              <a:defRPr kumimoji="0" lang="en-GB" sz="1050" u="none" strike="noStrike" kern="0" normalizeH="0" smtClean="0">
                <a:ln>
                  <a:noFill/>
                </a:ln>
                <a:solidFill>
                  <a:srgbClr val="4E4A47"/>
                </a:solidFill>
                <a:effectLst/>
                <a:uLnTx/>
                <a:uFillTx/>
                <a:latin typeface="Calibri"/>
                <a:ea typeface="+mj-ea"/>
                <a:cs typeface="Calibri"/>
              </a:defRPr>
            </a:lvl1pPr>
          </a:lstStyle>
          <a:p>
            <a:pPr>
              <a:defRPr/>
            </a:pPr>
            <a:r>
              <a:rPr dirty="0"/>
              <a:t>Speaker Name</a:t>
            </a:r>
            <a:br>
              <a:rPr dirty="0"/>
            </a:br>
            <a:r>
              <a:rPr dirty="0"/>
              <a:t>Function (optional)</a:t>
            </a:r>
          </a:p>
          <a:p>
            <a:pPr>
              <a:defRPr/>
            </a:pPr>
            <a:r>
              <a:rPr dirty="0"/>
              <a:t>Location, Date</a:t>
            </a:r>
          </a:p>
        </p:txBody>
      </p:sp>
      <p:sp>
        <p:nvSpPr>
          <p:cNvPr id="8" name="Title 2"/>
          <p:cNvSpPr>
            <a:spLocks noGrp="1"/>
          </p:cNvSpPr>
          <p:nvPr>
            <p:ph type="title" hasCustomPrompt="1"/>
          </p:nvPr>
        </p:nvSpPr>
        <p:spPr>
          <a:xfrm>
            <a:off x="811354" y="4529195"/>
            <a:ext cx="6012000" cy="796845"/>
          </a:xfrm>
        </p:spPr>
        <p:txBody>
          <a:bodyPr/>
          <a:lstStyle>
            <a:lvl1pPr>
              <a:lnSpc>
                <a:spcPts val="3200"/>
              </a:lnSpc>
              <a:defRPr sz="3600" b="1" i="0" cap="none" baseline="0">
                <a:solidFill>
                  <a:srgbClr val="4E4A47"/>
                </a:solidFill>
                <a:latin typeface="Calibri"/>
                <a:cs typeface="Calibri"/>
              </a:defRPr>
            </a:lvl1pPr>
          </a:lstStyle>
          <a:p>
            <a:r>
              <a:rPr lang="en-US" dirty="0"/>
              <a:t>Click to edit master title style </a:t>
            </a:r>
            <a:br>
              <a:rPr lang="en-US" dirty="0"/>
            </a:br>
            <a:r>
              <a:rPr lang="en-US" dirty="0"/>
              <a:t>maximal 2 lines</a:t>
            </a:r>
            <a:endParaRPr lang="en-GB" dirty="0"/>
          </a:p>
        </p:txBody>
      </p:sp>
      <p:sp>
        <p:nvSpPr>
          <p:cNvPr id="9" name="Textfeld 8"/>
          <p:cNvSpPr txBox="1"/>
          <p:nvPr userDrawn="1"/>
        </p:nvSpPr>
        <p:spPr>
          <a:xfrm>
            <a:off x="9481255" y="1666240"/>
            <a:ext cx="343364" cy="369332"/>
          </a:xfrm>
          <a:prstGeom prst="rect">
            <a:avLst/>
          </a:prstGeom>
          <a:noFill/>
        </p:spPr>
        <p:txBody>
          <a:bodyPr wrap="none" rtlCol="0">
            <a:spAutoFit/>
          </a:bodyPr>
          <a:lstStyle/>
          <a:p>
            <a:r>
              <a:rPr lang="de-DE" dirty="0">
                <a:solidFill>
                  <a:srgbClr val="1A171B"/>
                </a:solidFill>
              </a:rPr>
              <a:t>   </a:t>
            </a:r>
          </a:p>
        </p:txBody>
      </p:sp>
      <p:pic>
        <p:nvPicPr>
          <p:cNvPr id="11" name="Bild 10" descr="Thomas_Cook_Airlines_srgb_inv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59188" y="5418000"/>
            <a:ext cx="2006715" cy="1440000"/>
          </a:xfrm>
          <a:prstGeom prst="rect">
            <a:avLst/>
          </a:prstGeom>
        </p:spPr>
      </p:pic>
    </p:spTree>
    <p:extLst>
      <p:ext uri="{BB962C8B-B14F-4D97-AF65-F5344CB8AC3E}">
        <p14:creationId xmlns:p14="http://schemas.microsoft.com/office/powerpoint/2010/main" val="4093275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_Title white">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 t="4974" r="-4" b="12384"/>
          <a:stretch/>
        </p:blipFill>
        <p:spPr bwMode="auto">
          <a:xfrm>
            <a:off x="0" y="2"/>
            <a:ext cx="9144000" cy="671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
          <p:cNvSpPr/>
          <p:nvPr userDrawn="1"/>
        </p:nvSpPr>
        <p:spPr>
          <a:xfrm>
            <a:off x="0" y="6713538"/>
            <a:ext cx="9144000" cy="144462"/>
          </a:xfrm>
          <a:prstGeom prst="rect">
            <a:avLst/>
          </a:prstGeom>
          <a:gradFill flip="none" rotWithShape="1">
            <a:gsLst>
              <a:gs pos="0">
                <a:srgbClr val="FBB900"/>
              </a:gs>
              <a:gs pos="100000">
                <a:srgbClr val="F08200"/>
              </a:gs>
              <a:gs pos="65000">
                <a:srgbClr val="F08200"/>
              </a:gs>
            </a:gsLst>
            <a:lin ang="14400000" scaled="0"/>
            <a:tileRect/>
          </a:gra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endParaRPr>
          </a:p>
        </p:txBody>
      </p:sp>
      <p:sp>
        <p:nvSpPr>
          <p:cNvPr id="7" name="Footer Placeholder 8"/>
          <p:cNvSpPr>
            <a:spLocks noGrp="1"/>
          </p:cNvSpPr>
          <p:nvPr>
            <p:ph type="ftr" sz="quarter" idx="14"/>
          </p:nvPr>
        </p:nvSpPr>
        <p:spPr>
          <a:xfrm>
            <a:off x="804550" y="5370299"/>
            <a:ext cx="3767689" cy="746382"/>
          </a:xfrm>
        </p:spPr>
        <p:txBody>
          <a:bodyPr vert="horz" lIns="0" tIns="0" rIns="0" bIns="0" rtlCol="0" anchor="t">
            <a:normAutofit/>
          </a:bodyPr>
          <a:lstStyle>
            <a:lvl1pPr>
              <a:defRPr kumimoji="0" lang="en-GB" sz="1050" u="none" strike="noStrike" kern="0" normalizeH="0" smtClean="0">
                <a:ln>
                  <a:noFill/>
                </a:ln>
                <a:solidFill>
                  <a:srgbClr val="FFFFFF"/>
                </a:solidFill>
                <a:effectLst/>
                <a:uLnTx/>
                <a:uFillTx/>
                <a:latin typeface="Calibri"/>
                <a:ea typeface="+mj-ea"/>
                <a:cs typeface="Calibri"/>
              </a:defRPr>
            </a:lvl1pPr>
          </a:lstStyle>
          <a:p>
            <a:pPr>
              <a:defRPr/>
            </a:pPr>
            <a:r>
              <a:rPr dirty="0"/>
              <a:t>Speaker Name</a:t>
            </a:r>
            <a:br>
              <a:rPr dirty="0"/>
            </a:br>
            <a:r>
              <a:rPr dirty="0"/>
              <a:t>Function (optional)</a:t>
            </a:r>
          </a:p>
          <a:p>
            <a:pPr>
              <a:defRPr/>
            </a:pPr>
            <a:r>
              <a:rPr dirty="0"/>
              <a:t>Location, Date</a:t>
            </a:r>
          </a:p>
        </p:txBody>
      </p:sp>
      <p:sp>
        <p:nvSpPr>
          <p:cNvPr id="8" name="Title 2"/>
          <p:cNvSpPr>
            <a:spLocks noGrp="1"/>
          </p:cNvSpPr>
          <p:nvPr>
            <p:ph type="title" hasCustomPrompt="1"/>
          </p:nvPr>
        </p:nvSpPr>
        <p:spPr>
          <a:xfrm>
            <a:off x="804549" y="4529195"/>
            <a:ext cx="6012000" cy="796845"/>
          </a:xfrm>
        </p:spPr>
        <p:txBody>
          <a:bodyPr/>
          <a:lstStyle>
            <a:lvl1pPr>
              <a:lnSpc>
                <a:spcPts val="3200"/>
              </a:lnSpc>
              <a:defRPr sz="3600" b="1" i="0" cap="none" baseline="0">
                <a:solidFill>
                  <a:schemeClr val="bg1"/>
                </a:solidFill>
                <a:latin typeface="Calibri"/>
                <a:cs typeface="Calibri"/>
              </a:defRPr>
            </a:lvl1pPr>
          </a:lstStyle>
          <a:p>
            <a:r>
              <a:rPr lang="en-US" dirty="0"/>
              <a:t>Click to edit master title style </a:t>
            </a:r>
            <a:br>
              <a:rPr lang="en-US" dirty="0"/>
            </a:br>
            <a:r>
              <a:rPr lang="en-US" dirty="0"/>
              <a:t>maximal 2 lines</a:t>
            </a:r>
            <a:endParaRPr lang="en-GB" dirty="0"/>
          </a:p>
        </p:txBody>
      </p:sp>
      <p:sp>
        <p:nvSpPr>
          <p:cNvPr id="9" name="Textfeld 8"/>
          <p:cNvSpPr txBox="1"/>
          <p:nvPr userDrawn="1"/>
        </p:nvSpPr>
        <p:spPr>
          <a:xfrm>
            <a:off x="9481255" y="1666240"/>
            <a:ext cx="343364" cy="369332"/>
          </a:xfrm>
          <a:prstGeom prst="rect">
            <a:avLst/>
          </a:prstGeom>
          <a:noFill/>
        </p:spPr>
        <p:txBody>
          <a:bodyPr wrap="none" rtlCol="0">
            <a:spAutoFit/>
          </a:bodyPr>
          <a:lstStyle/>
          <a:p>
            <a:r>
              <a:rPr lang="de-DE" dirty="0">
                <a:solidFill>
                  <a:srgbClr val="1A171B"/>
                </a:solidFill>
              </a:rPr>
              <a:t>   </a:t>
            </a:r>
          </a:p>
        </p:txBody>
      </p:sp>
      <p:pic>
        <p:nvPicPr>
          <p:cNvPr id="12" name="Bild 11" descr="Thomas_Cook_Airlines_srgb_invers.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59188" y="5418000"/>
            <a:ext cx="2006715" cy="1440000"/>
          </a:xfrm>
          <a:prstGeom prst="rect">
            <a:avLst/>
          </a:prstGeom>
        </p:spPr>
      </p:pic>
    </p:spTree>
    <p:extLst>
      <p:ext uri="{BB962C8B-B14F-4D97-AF65-F5344CB8AC3E}">
        <p14:creationId xmlns:p14="http://schemas.microsoft.com/office/powerpoint/2010/main" val="20247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sli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39748" y="1684801"/>
            <a:ext cx="8151815" cy="4236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Footer Placeholder 10"/>
          <p:cNvSpPr>
            <a:spLocks noGrp="1"/>
          </p:cNvSpPr>
          <p:nvPr>
            <p:ph type="ftr" sz="quarter" idx="12"/>
          </p:nvPr>
        </p:nvSpPr>
        <p:spPr/>
        <p:txBody>
          <a:bodyPr/>
          <a:lstStyle/>
          <a:p>
            <a:r>
              <a:t>[Press, Insert - Header/Footer for insert text on all slides] NAME OF AUTHOR, TITLE</a:t>
            </a:r>
          </a:p>
        </p:txBody>
      </p:sp>
      <p:sp>
        <p:nvSpPr>
          <p:cNvPr id="12" name="Slide Number Placeholder 11"/>
          <p:cNvSpPr>
            <a:spLocks noGrp="1"/>
          </p:cNvSpPr>
          <p:nvPr>
            <p:ph type="sldNum" sz="quarter" idx="13"/>
          </p:nvPr>
        </p:nvSpPr>
        <p:spPr/>
        <p:txBody>
          <a:bodyPr/>
          <a:lstStyle/>
          <a:p>
            <a:r>
              <a:rPr lang="en-GB"/>
              <a:t>Page </a:t>
            </a:r>
            <a:fld id="{255C41DF-445C-4BCD-9A5B-CF76F489566D}" type="slidenum">
              <a:rPr lang="en-GB" smtClean="0"/>
              <a:pPr/>
              <a:t>‹nr.›</a:t>
            </a:fld>
            <a:endParaRPr lang="en-GB" dirty="0"/>
          </a:p>
        </p:txBody>
      </p:sp>
      <p:sp>
        <p:nvSpPr>
          <p:cNvPr id="6" name="Titel 1"/>
          <p:cNvSpPr>
            <a:spLocks noGrp="1"/>
          </p:cNvSpPr>
          <p:nvPr>
            <p:ph type="title" hasCustomPrompt="1"/>
          </p:nvPr>
        </p:nvSpPr>
        <p:spPr>
          <a:xfrm>
            <a:off x="539749" y="531879"/>
            <a:ext cx="5032376" cy="328722"/>
          </a:xfrm>
        </p:spPr>
        <p:txBody>
          <a:bodyPr wrap="square">
            <a:spAutoFit/>
          </a:bodyPr>
          <a:lstStyle>
            <a:lvl1pPr>
              <a:defRPr kumimoji="0" lang="en-GB" sz="2000" b="1" u="none" strike="noStrike" kern="1200" cap="none" spc="0" normalizeH="0" baseline="0" noProof="0" smtClean="0">
                <a:ln>
                  <a:noFill/>
                </a:ln>
                <a:solidFill>
                  <a:srgbClr val="000000"/>
                </a:solidFill>
                <a:effectLst/>
                <a:uLnTx/>
                <a:uFillTx/>
                <a:cs typeface="Calibri"/>
              </a:defRPr>
            </a:lvl1pPr>
          </a:lstStyle>
          <a:p>
            <a:r>
              <a:rPr lang="en-GB" dirty="0"/>
              <a:t>Text slide</a:t>
            </a:r>
          </a:p>
        </p:txBody>
      </p:sp>
    </p:spTree>
    <p:extLst>
      <p:ext uri="{BB962C8B-B14F-4D97-AF65-F5344CB8AC3E}">
        <p14:creationId xmlns:p14="http://schemas.microsoft.com/office/powerpoint/2010/main" val="1424541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mparison 2">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9750" y="531879"/>
            <a:ext cx="5016501" cy="328722"/>
          </a:xfrm>
        </p:spPr>
        <p:txBody>
          <a:bodyPr wrap="square">
            <a:spAutoFit/>
          </a:bodyPr>
          <a:lstStyle>
            <a:lvl1pPr>
              <a:defRPr kumimoji="0" lang="en-GB" sz="2000" b="1" u="none" strike="noStrike" kern="1200" cap="none" spc="0" normalizeH="0" baseline="0" noProof="0" smtClean="0">
                <a:ln>
                  <a:noFill/>
                </a:ln>
                <a:solidFill>
                  <a:srgbClr val="000000"/>
                </a:solidFill>
                <a:effectLst/>
                <a:uLnTx/>
                <a:uFillTx/>
                <a:cs typeface="Calibri"/>
              </a:defRPr>
            </a:lvl1pPr>
          </a:lstStyle>
          <a:p>
            <a:r>
              <a:rPr lang="en-GB" dirty="0"/>
              <a:t>2-column text slide</a:t>
            </a:r>
          </a:p>
        </p:txBody>
      </p:sp>
      <p:sp>
        <p:nvSpPr>
          <p:cNvPr id="4" name="Text Placeholder 3"/>
          <p:cNvSpPr>
            <a:spLocks noGrp="1"/>
          </p:cNvSpPr>
          <p:nvPr>
            <p:ph type="body" sz="quarter" idx="10"/>
          </p:nvPr>
        </p:nvSpPr>
        <p:spPr>
          <a:xfrm>
            <a:off x="540001" y="2343706"/>
            <a:ext cx="3852613" cy="348083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11"/>
          </p:nvPr>
        </p:nvSpPr>
        <p:spPr>
          <a:xfrm>
            <a:off x="539750" y="1681163"/>
            <a:ext cx="3852864" cy="564887"/>
          </a:xfrm>
          <a:prstGeom prst="rect">
            <a:avLst/>
          </a:prstGeom>
        </p:spPr>
        <p:txBody>
          <a:bodyPr>
            <a:noAutofit/>
          </a:bodyPr>
          <a:lstStyle>
            <a:lvl1pPr marL="0" indent="0">
              <a:spcBef>
                <a:spcPts val="0"/>
              </a:spcBef>
              <a:buNone/>
              <a:defRPr sz="1800" b="1"/>
            </a:lvl1pPr>
          </a:lstStyle>
          <a:p>
            <a:pPr lvl="0"/>
            <a:r>
              <a:rPr lang="en-US"/>
              <a:t>Click to edit Master text styles</a:t>
            </a:r>
          </a:p>
        </p:txBody>
      </p:sp>
      <p:sp>
        <p:nvSpPr>
          <p:cNvPr id="8" name="Text Placeholder 7"/>
          <p:cNvSpPr>
            <a:spLocks noGrp="1"/>
          </p:cNvSpPr>
          <p:nvPr>
            <p:ph type="body" sz="quarter" idx="13"/>
          </p:nvPr>
        </p:nvSpPr>
        <p:spPr>
          <a:xfrm>
            <a:off x="4657725" y="2343599"/>
            <a:ext cx="3852612" cy="3480947"/>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Gerade Verbindung 2"/>
          <p:cNvCxnSpPr/>
          <p:nvPr userDrawn="1"/>
        </p:nvCxnSpPr>
        <p:spPr>
          <a:xfrm>
            <a:off x="4529347" y="1686072"/>
            <a:ext cx="0" cy="3303058"/>
          </a:xfrm>
          <a:prstGeom prst="line">
            <a:avLst/>
          </a:prstGeom>
          <a:ln>
            <a:solidFill>
              <a:srgbClr val="6C6F70"/>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658400" y="1681163"/>
            <a:ext cx="3852864" cy="564887"/>
          </a:xfrm>
          <a:prstGeom prst="rect">
            <a:avLst/>
          </a:prstGeom>
        </p:spPr>
        <p:txBody>
          <a:bodyPr>
            <a:normAutofit/>
          </a:bodyPr>
          <a:lstStyle>
            <a:lvl1pPr marL="0" indent="0">
              <a:buFontTx/>
              <a:buNone/>
              <a:defRPr lang="en-US" sz="1800" b="1" kern="1200" dirty="0" smtClean="0">
                <a:solidFill>
                  <a:srgbClr val="000000"/>
                </a:solidFill>
                <a:latin typeface="+mn-lt"/>
                <a:ea typeface="+mn-ea"/>
                <a:cs typeface="+mn-cs"/>
              </a:defRPr>
            </a:lvl1pPr>
          </a:lstStyle>
          <a:p>
            <a:pPr lvl="0"/>
            <a:r>
              <a:rPr lang="en-US"/>
              <a:t>Click to edit Master text styles</a:t>
            </a:r>
          </a:p>
        </p:txBody>
      </p:sp>
      <p:sp>
        <p:nvSpPr>
          <p:cNvPr id="11" name="Footer Placeholder 10"/>
          <p:cNvSpPr>
            <a:spLocks noGrp="1"/>
          </p:cNvSpPr>
          <p:nvPr>
            <p:ph type="ftr" sz="quarter" idx="16"/>
          </p:nvPr>
        </p:nvSpPr>
        <p:spPr/>
        <p:txBody>
          <a:bodyPr/>
          <a:lstStyle/>
          <a:p>
            <a:r>
              <a:t>[Press, Insert - Header/Footer for insert text on all slides] NAME OF AUTHOR, TITLE</a:t>
            </a:r>
          </a:p>
        </p:txBody>
      </p:sp>
      <p:sp>
        <p:nvSpPr>
          <p:cNvPr id="13" name="Slide Number Placeholder 12"/>
          <p:cNvSpPr>
            <a:spLocks noGrp="1"/>
          </p:cNvSpPr>
          <p:nvPr>
            <p:ph type="sldNum" sz="quarter" idx="17"/>
          </p:nvPr>
        </p:nvSpPr>
        <p:spPr/>
        <p:txBody>
          <a:bodyPr/>
          <a:lstStyle/>
          <a:p>
            <a:r>
              <a:rPr lang="en-GB"/>
              <a:t>Page </a:t>
            </a:r>
            <a:fld id="{255C41DF-445C-4BCD-9A5B-CF76F489566D}" type="slidenum">
              <a:rPr lang="en-GB" smtClean="0"/>
              <a:pPr/>
              <a:t>‹nr.›</a:t>
            </a:fld>
            <a:endParaRPr lang="en-GB" dirty="0"/>
          </a:p>
        </p:txBody>
      </p:sp>
    </p:spTree>
    <p:extLst>
      <p:ext uri="{BB962C8B-B14F-4D97-AF65-F5344CB8AC3E}">
        <p14:creationId xmlns:p14="http://schemas.microsoft.com/office/powerpoint/2010/main" val="679138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x3 Table">
    <p:spTree>
      <p:nvGrpSpPr>
        <p:cNvPr id="1" name=""/>
        <p:cNvGrpSpPr/>
        <p:nvPr/>
      </p:nvGrpSpPr>
      <p:grpSpPr>
        <a:xfrm>
          <a:off x="0" y="0"/>
          <a:ext cx="0" cy="0"/>
          <a:chOff x="0" y="0"/>
          <a:chExt cx="0" cy="0"/>
        </a:xfrm>
      </p:grpSpPr>
      <p:sp>
        <p:nvSpPr>
          <p:cNvPr id="7" name="Textplatzhalter 6"/>
          <p:cNvSpPr>
            <a:spLocks noGrp="1"/>
          </p:cNvSpPr>
          <p:nvPr>
            <p:ph type="body" sz="quarter" idx="13" hasCustomPrompt="1"/>
          </p:nvPr>
        </p:nvSpPr>
        <p:spPr>
          <a:xfrm>
            <a:off x="1498399" y="1587243"/>
            <a:ext cx="2340000" cy="369332"/>
          </a:xfrm>
          <a:prstGeom prst="rect">
            <a:avLst/>
          </a:prstGeom>
        </p:spPr>
        <p:txBody>
          <a:bodyPr wrap="square" anchor="b">
            <a:spAutoFit/>
          </a:bodyPr>
          <a:lstStyle>
            <a:lvl1pPr marL="0" indent="0">
              <a:buClr>
                <a:schemeClr val="bg2"/>
              </a:buClr>
              <a:buNone/>
              <a:defRPr sz="1800">
                <a:solidFill>
                  <a:schemeClr val="tx1"/>
                </a:solidFill>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Column heading</a:t>
            </a:r>
          </a:p>
        </p:txBody>
      </p:sp>
      <p:sp>
        <p:nvSpPr>
          <p:cNvPr id="18" name="Textplatzhalter 6"/>
          <p:cNvSpPr>
            <a:spLocks noGrp="1"/>
          </p:cNvSpPr>
          <p:nvPr>
            <p:ph type="body" sz="quarter" idx="14" hasCustomPrompt="1"/>
          </p:nvPr>
        </p:nvSpPr>
        <p:spPr>
          <a:xfrm>
            <a:off x="3960225" y="1587243"/>
            <a:ext cx="2340000" cy="369332"/>
          </a:xfrm>
          <a:prstGeom prst="rect">
            <a:avLst/>
          </a:prstGeom>
        </p:spPr>
        <p:txBody>
          <a:bodyPr wrap="square" anchor="b">
            <a:spAutoFit/>
          </a:bodyPr>
          <a:lstStyle>
            <a:lvl1pPr marL="0" indent="0">
              <a:buClr>
                <a:schemeClr val="bg2"/>
              </a:buClr>
              <a:buNone/>
              <a:defRPr sz="1800">
                <a:solidFill>
                  <a:schemeClr val="tx1"/>
                </a:solidFill>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Column heading</a:t>
            </a:r>
          </a:p>
        </p:txBody>
      </p:sp>
      <p:sp>
        <p:nvSpPr>
          <p:cNvPr id="20" name="Textplatzhalter 6"/>
          <p:cNvSpPr>
            <a:spLocks noGrp="1"/>
          </p:cNvSpPr>
          <p:nvPr>
            <p:ph type="body" sz="quarter" idx="16"/>
          </p:nvPr>
        </p:nvSpPr>
        <p:spPr>
          <a:xfrm>
            <a:off x="3960225" y="20478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21" name="Textplatzhalter 6"/>
          <p:cNvSpPr>
            <a:spLocks noGrp="1"/>
          </p:cNvSpPr>
          <p:nvPr>
            <p:ph type="body" sz="quarter" idx="17" hasCustomPrompt="1"/>
          </p:nvPr>
        </p:nvSpPr>
        <p:spPr>
          <a:xfrm>
            <a:off x="6391250" y="1587243"/>
            <a:ext cx="2340000" cy="369332"/>
          </a:xfrm>
          <a:prstGeom prst="rect">
            <a:avLst/>
          </a:prstGeom>
        </p:spPr>
        <p:txBody>
          <a:bodyPr wrap="square" anchor="b">
            <a:spAutoFit/>
          </a:bodyPr>
          <a:lstStyle>
            <a:lvl1pPr marL="0" indent="0">
              <a:buClr>
                <a:schemeClr val="bg2"/>
              </a:buClr>
              <a:buNone/>
              <a:defRPr sz="1800">
                <a:solidFill>
                  <a:schemeClr val="tx1"/>
                </a:solidFill>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Column heading</a:t>
            </a:r>
          </a:p>
        </p:txBody>
      </p:sp>
      <p:sp>
        <p:nvSpPr>
          <p:cNvPr id="22" name="Textplatzhalter 6"/>
          <p:cNvSpPr>
            <a:spLocks noGrp="1"/>
          </p:cNvSpPr>
          <p:nvPr>
            <p:ph type="body" sz="quarter" idx="18"/>
          </p:nvPr>
        </p:nvSpPr>
        <p:spPr>
          <a:xfrm>
            <a:off x="6391250" y="20478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24" name="Textplatzhalter 6"/>
          <p:cNvSpPr>
            <a:spLocks noGrp="1"/>
          </p:cNvSpPr>
          <p:nvPr>
            <p:ph type="body" sz="quarter" idx="19" hasCustomPrompt="1"/>
          </p:nvPr>
        </p:nvSpPr>
        <p:spPr>
          <a:xfrm>
            <a:off x="414000" y="2047877"/>
            <a:ext cx="963950" cy="553998"/>
          </a:xfrm>
          <a:prstGeom prst="rect">
            <a:avLst/>
          </a:prstGeom>
        </p:spPr>
        <p:txBody>
          <a:bodyPr wrap="square">
            <a:spAutoFit/>
          </a:bodyPr>
          <a:lstStyle>
            <a:lvl1pPr marL="0" indent="0">
              <a:buClr>
                <a:schemeClr val="bg2"/>
              </a:buClr>
              <a:buNone/>
              <a:defRPr b="1"/>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Row heading</a:t>
            </a:r>
          </a:p>
        </p:txBody>
      </p:sp>
      <p:sp>
        <p:nvSpPr>
          <p:cNvPr id="25" name="Textplatzhalter 6"/>
          <p:cNvSpPr>
            <a:spLocks noGrp="1"/>
          </p:cNvSpPr>
          <p:nvPr>
            <p:ph type="body" sz="quarter" idx="20"/>
          </p:nvPr>
        </p:nvSpPr>
        <p:spPr>
          <a:xfrm>
            <a:off x="1498399" y="32416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26" name="Textplatzhalter 6"/>
          <p:cNvSpPr>
            <a:spLocks noGrp="1"/>
          </p:cNvSpPr>
          <p:nvPr>
            <p:ph type="body" sz="quarter" idx="21"/>
          </p:nvPr>
        </p:nvSpPr>
        <p:spPr>
          <a:xfrm>
            <a:off x="3960225" y="32416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27" name="Textplatzhalter 6"/>
          <p:cNvSpPr>
            <a:spLocks noGrp="1"/>
          </p:cNvSpPr>
          <p:nvPr>
            <p:ph type="body" sz="quarter" idx="22"/>
          </p:nvPr>
        </p:nvSpPr>
        <p:spPr>
          <a:xfrm>
            <a:off x="6391250" y="32416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28" name="Textplatzhalter 6"/>
          <p:cNvSpPr>
            <a:spLocks noGrp="1"/>
          </p:cNvSpPr>
          <p:nvPr>
            <p:ph type="body" sz="quarter" idx="23" hasCustomPrompt="1"/>
          </p:nvPr>
        </p:nvSpPr>
        <p:spPr>
          <a:xfrm>
            <a:off x="414000" y="3241677"/>
            <a:ext cx="963950" cy="553998"/>
          </a:xfrm>
          <a:prstGeom prst="rect">
            <a:avLst/>
          </a:prstGeom>
        </p:spPr>
        <p:txBody>
          <a:bodyPr wrap="square">
            <a:spAutoFit/>
          </a:bodyPr>
          <a:lstStyle>
            <a:lvl1pPr marL="0" indent="0">
              <a:buClr>
                <a:schemeClr val="bg2"/>
              </a:buClr>
              <a:buNone/>
              <a:defRPr b="1"/>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Row heading</a:t>
            </a:r>
          </a:p>
        </p:txBody>
      </p:sp>
      <p:sp>
        <p:nvSpPr>
          <p:cNvPr id="29" name="Textplatzhalter 6"/>
          <p:cNvSpPr>
            <a:spLocks noGrp="1"/>
          </p:cNvSpPr>
          <p:nvPr>
            <p:ph type="body" sz="quarter" idx="24"/>
          </p:nvPr>
        </p:nvSpPr>
        <p:spPr>
          <a:xfrm>
            <a:off x="1498399" y="46259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30" name="Textplatzhalter 6"/>
          <p:cNvSpPr>
            <a:spLocks noGrp="1"/>
          </p:cNvSpPr>
          <p:nvPr>
            <p:ph type="body" sz="quarter" idx="25"/>
          </p:nvPr>
        </p:nvSpPr>
        <p:spPr>
          <a:xfrm>
            <a:off x="3960225" y="46259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31" name="Textplatzhalter 6"/>
          <p:cNvSpPr>
            <a:spLocks noGrp="1"/>
          </p:cNvSpPr>
          <p:nvPr>
            <p:ph type="body" sz="quarter" idx="26"/>
          </p:nvPr>
        </p:nvSpPr>
        <p:spPr>
          <a:xfrm>
            <a:off x="6391250" y="46259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32" name="Textplatzhalter 6"/>
          <p:cNvSpPr>
            <a:spLocks noGrp="1"/>
          </p:cNvSpPr>
          <p:nvPr>
            <p:ph type="body" sz="quarter" idx="27" hasCustomPrompt="1"/>
          </p:nvPr>
        </p:nvSpPr>
        <p:spPr>
          <a:xfrm>
            <a:off x="414000" y="4625977"/>
            <a:ext cx="963950" cy="553998"/>
          </a:xfrm>
          <a:prstGeom prst="rect">
            <a:avLst/>
          </a:prstGeom>
        </p:spPr>
        <p:txBody>
          <a:bodyPr wrap="square">
            <a:spAutoFit/>
          </a:bodyPr>
          <a:lstStyle>
            <a:lvl1pPr marL="0" indent="0">
              <a:buClr>
                <a:schemeClr val="bg2"/>
              </a:buClr>
              <a:buNone/>
              <a:defRPr b="1"/>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Row heading</a:t>
            </a:r>
          </a:p>
        </p:txBody>
      </p:sp>
      <p:sp>
        <p:nvSpPr>
          <p:cNvPr id="6" name="Footer Placeholder 5"/>
          <p:cNvSpPr>
            <a:spLocks noGrp="1"/>
          </p:cNvSpPr>
          <p:nvPr>
            <p:ph type="ftr" sz="quarter" idx="29"/>
          </p:nvPr>
        </p:nvSpPr>
        <p:spPr/>
        <p:txBody>
          <a:bodyPr/>
          <a:lstStyle/>
          <a:p>
            <a:r>
              <a:t>[Press, Insert - Header/Footer for insert text on all slides] NAME OF AUTHOR, TITLE</a:t>
            </a:r>
          </a:p>
        </p:txBody>
      </p:sp>
      <p:sp>
        <p:nvSpPr>
          <p:cNvPr id="8" name="Slide Number Placeholder 7"/>
          <p:cNvSpPr>
            <a:spLocks noGrp="1"/>
          </p:cNvSpPr>
          <p:nvPr>
            <p:ph type="sldNum" sz="quarter" idx="30"/>
          </p:nvPr>
        </p:nvSpPr>
        <p:spPr/>
        <p:txBody>
          <a:bodyPr/>
          <a:lstStyle/>
          <a:p>
            <a:r>
              <a:rPr lang="en-GB"/>
              <a:t>Page </a:t>
            </a:r>
            <a:fld id="{255C41DF-445C-4BCD-9A5B-CF76F489566D}" type="slidenum">
              <a:rPr lang="en-GB" smtClean="0"/>
              <a:pPr/>
              <a:t>‹nr.›</a:t>
            </a:fld>
            <a:endParaRPr lang="en-GB" dirty="0"/>
          </a:p>
        </p:txBody>
      </p:sp>
      <p:sp>
        <p:nvSpPr>
          <p:cNvPr id="23" name="Textplatzhalter 6"/>
          <p:cNvSpPr>
            <a:spLocks noGrp="1"/>
          </p:cNvSpPr>
          <p:nvPr>
            <p:ph type="body" sz="quarter" idx="31"/>
          </p:nvPr>
        </p:nvSpPr>
        <p:spPr>
          <a:xfrm>
            <a:off x="1498399" y="2047877"/>
            <a:ext cx="2340000" cy="553998"/>
          </a:xfrm>
          <a:prstGeom prst="rect">
            <a:avLst/>
          </a:prstGeom>
        </p:spPr>
        <p:txBody>
          <a:bodyPr wrap="square">
            <a:spAutoFit/>
          </a:bodyPr>
          <a:lstStyle>
            <a:lvl1pPr>
              <a:buClr>
                <a:schemeClr val="accent1"/>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p:txBody>
      </p:sp>
      <p:sp>
        <p:nvSpPr>
          <p:cNvPr id="33" name="Titel 1"/>
          <p:cNvSpPr>
            <a:spLocks noGrp="1"/>
          </p:cNvSpPr>
          <p:nvPr>
            <p:ph type="title" hasCustomPrompt="1"/>
          </p:nvPr>
        </p:nvSpPr>
        <p:spPr>
          <a:xfrm>
            <a:off x="539749" y="531879"/>
            <a:ext cx="5032376" cy="328722"/>
          </a:xfrm>
        </p:spPr>
        <p:txBody>
          <a:bodyPr wrap="square">
            <a:spAutoFit/>
          </a:bodyPr>
          <a:lstStyle>
            <a:lvl1pPr>
              <a:defRPr kumimoji="0" lang="en-GB" sz="2000" b="1" u="none" strike="noStrike" kern="1200" cap="none" spc="0" normalizeH="0" baseline="0" noProof="0" smtClean="0">
                <a:ln>
                  <a:noFill/>
                </a:ln>
                <a:solidFill>
                  <a:srgbClr val="000000"/>
                </a:solidFill>
                <a:effectLst/>
                <a:uLnTx/>
                <a:uFillTx/>
                <a:cs typeface="Calibri"/>
              </a:defRPr>
            </a:lvl1pPr>
          </a:lstStyle>
          <a:p>
            <a:r>
              <a:rPr lang="en-GB" dirty="0"/>
              <a:t>3-column text slide</a:t>
            </a:r>
          </a:p>
        </p:txBody>
      </p:sp>
    </p:spTree>
    <p:extLst>
      <p:ext uri="{BB962C8B-B14F-4D97-AF65-F5344CB8AC3E}">
        <p14:creationId xmlns:p14="http://schemas.microsoft.com/office/powerpoint/2010/main" val="2524799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and Conclusion ">
    <p:spTree>
      <p:nvGrpSpPr>
        <p:cNvPr id="1" name=""/>
        <p:cNvGrpSpPr/>
        <p:nvPr/>
      </p:nvGrpSpPr>
      <p:grpSpPr>
        <a:xfrm>
          <a:off x="0" y="0"/>
          <a:ext cx="0" cy="0"/>
          <a:chOff x="0" y="0"/>
          <a:chExt cx="0" cy="0"/>
        </a:xfrm>
      </p:grpSpPr>
      <p:sp>
        <p:nvSpPr>
          <p:cNvPr id="18" name="Textplatzhalter 6"/>
          <p:cNvSpPr>
            <a:spLocks noGrp="1"/>
          </p:cNvSpPr>
          <p:nvPr>
            <p:ph type="body" sz="quarter" idx="14" hasCustomPrompt="1"/>
          </p:nvPr>
        </p:nvSpPr>
        <p:spPr>
          <a:xfrm>
            <a:off x="5222030" y="1681163"/>
            <a:ext cx="3507971" cy="393170"/>
          </a:xfrm>
          <a:prstGeom prst="rect">
            <a:avLst/>
          </a:prstGeom>
          <a:noFill/>
          <a:ln w="12700">
            <a:noFill/>
          </a:ln>
        </p:spPr>
        <p:txBody>
          <a:bodyPr wrap="square" lIns="108000" tIns="108000" rIns="108000" bIns="108000" anchor="t" anchorCtr="0">
            <a:noAutofit/>
          </a:bodyPr>
          <a:lstStyle>
            <a:lvl1pPr marL="0" indent="0">
              <a:buClr>
                <a:schemeClr val="bg2"/>
              </a:buClr>
              <a:buNone/>
              <a:defRPr sz="1800">
                <a:ln>
                  <a:noFill/>
                </a:ln>
                <a:solidFill>
                  <a:schemeClr val="tx1"/>
                </a:solidFill>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Conclusion</a:t>
            </a:r>
          </a:p>
        </p:txBody>
      </p:sp>
      <p:sp>
        <p:nvSpPr>
          <p:cNvPr id="22" name="Inhaltsplatzhalter 21"/>
          <p:cNvSpPr>
            <a:spLocks noGrp="1"/>
          </p:cNvSpPr>
          <p:nvPr>
            <p:ph sz="quarter" idx="18" hasCustomPrompt="1"/>
          </p:nvPr>
        </p:nvSpPr>
        <p:spPr>
          <a:xfrm>
            <a:off x="539749" y="1681164"/>
            <a:ext cx="4373072" cy="3815971"/>
          </a:xfrm>
          <a:prstGeom prst="rect">
            <a:avLst/>
          </a:prstGeom>
        </p:spPr>
        <p:txBody>
          <a:bodyPr/>
          <a:lstStyle>
            <a:lvl1pPr marL="0" marR="0" indent="0" algn="l" defTabSz="914400" rtl="0" eaLnBrk="1" fontAlgn="auto" latinLnBrk="0" hangingPunct="1">
              <a:lnSpc>
                <a:spcPct val="100000"/>
              </a:lnSpc>
              <a:spcBef>
                <a:spcPts val="1200"/>
              </a:spcBef>
              <a:spcAft>
                <a:spcPts val="0"/>
              </a:spcAft>
              <a:buClr>
                <a:schemeClr val="bg2"/>
              </a:buClr>
              <a:buSzPct val="100000"/>
              <a:buFont typeface="Lucida Grande"/>
              <a:buNone/>
              <a:tabLst/>
              <a:defRPr/>
            </a:lvl1pPr>
            <a:lvl2pPr>
              <a:defRPr baseline="0"/>
            </a:lvl2pPr>
            <a:lvl3pPr>
              <a:defRPr baseline="0"/>
            </a:lvl3pPr>
            <a:lvl4pPr>
              <a:defRPr baseline="0"/>
            </a:lvl4pPr>
            <a:lvl5pPr>
              <a:defRPr baseline="0"/>
            </a:lvl5pPr>
          </a:lstStyle>
          <a:p>
            <a:pPr marL="180000" marR="0" lvl="0" indent="-180000" algn="l" defTabSz="914400" rtl="0" eaLnBrk="1" fontAlgn="auto" latinLnBrk="0" hangingPunct="1">
              <a:lnSpc>
                <a:spcPct val="100000"/>
              </a:lnSpc>
              <a:spcBef>
                <a:spcPts val="1200"/>
              </a:spcBef>
              <a:spcAft>
                <a:spcPts val="0"/>
              </a:spcAft>
              <a:buClr>
                <a:schemeClr val="bg2"/>
              </a:buClr>
              <a:buSzPct val="100000"/>
              <a:buFont typeface="Lucida Grande"/>
              <a:buChar char="›"/>
              <a:tabLst/>
              <a:defRPr/>
            </a:pPr>
            <a:r>
              <a:rPr lang="en-US"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Textplatzhalter 6"/>
          <p:cNvSpPr>
            <a:spLocks noGrp="1"/>
          </p:cNvSpPr>
          <p:nvPr>
            <p:ph type="body" sz="quarter" idx="19" hasCustomPrompt="1"/>
          </p:nvPr>
        </p:nvSpPr>
        <p:spPr>
          <a:xfrm>
            <a:off x="539750" y="1275747"/>
            <a:ext cx="8204201" cy="323165"/>
          </a:xfrm>
          <a:prstGeom prst="rect">
            <a:avLst/>
          </a:prstGeom>
          <a:noFill/>
        </p:spPr>
        <p:txBody>
          <a:bodyPr wrap="square">
            <a:spAutoFit/>
          </a:bodyPr>
          <a:lstStyle>
            <a:lvl1pPr marL="0" indent="0">
              <a:buClr>
                <a:schemeClr val="bg2"/>
              </a:buClr>
              <a:buNone/>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GB" dirty="0"/>
              <a:t>Content description</a:t>
            </a:r>
          </a:p>
        </p:txBody>
      </p:sp>
      <p:sp>
        <p:nvSpPr>
          <p:cNvPr id="4" name="Text Placeholder 3"/>
          <p:cNvSpPr>
            <a:spLocks noGrp="1"/>
          </p:cNvSpPr>
          <p:nvPr>
            <p:ph type="body" sz="quarter" idx="20"/>
          </p:nvPr>
        </p:nvSpPr>
        <p:spPr>
          <a:xfrm>
            <a:off x="5331055" y="2189194"/>
            <a:ext cx="3216066" cy="3307940"/>
          </a:xfrm>
          <a:prstGeom prst="rect">
            <a:avLst/>
          </a:prstGeo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p:cNvSpPr>
            <a:spLocks noGrp="1"/>
          </p:cNvSpPr>
          <p:nvPr>
            <p:ph type="ftr" sz="quarter" idx="22"/>
          </p:nvPr>
        </p:nvSpPr>
        <p:spPr/>
        <p:txBody>
          <a:bodyPr/>
          <a:lstStyle/>
          <a:p>
            <a:r>
              <a:t>[Press, Insert - Header/Footer for insert text on all slides] NAME OF AUTHOR, TITLE</a:t>
            </a:r>
          </a:p>
        </p:txBody>
      </p:sp>
      <p:sp>
        <p:nvSpPr>
          <p:cNvPr id="8" name="Slide Number Placeholder 7"/>
          <p:cNvSpPr>
            <a:spLocks noGrp="1"/>
          </p:cNvSpPr>
          <p:nvPr>
            <p:ph type="sldNum" sz="quarter" idx="23"/>
          </p:nvPr>
        </p:nvSpPr>
        <p:spPr/>
        <p:txBody>
          <a:bodyPr/>
          <a:lstStyle/>
          <a:p>
            <a:r>
              <a:rPr lang="en-GB"/>
              <a:t>Page </a:t>
            </a:r>
            <a:fld id="{255C41DF-445C-4BCD-9A5B-CF76F489566D}" type="slidenum">
              <a:rPr lang="en-GB" smtClean="0"/>
              <a:pPr/>
              <a:t>‹nr.›</a:t>
            </a:fld>
            <a:endParaRPr lang="en-GB" dirty="0"/>
          </a:p>
        </p:txBody>
      </p:sp>
      <p:sp>
        <p:nvSpPr>
          <p:cNvPr id="9" name="Titel 1"/>
          <p:cNvSpPr txBox="1">
            <a:spLocks/>
          </p:cNvSpPr>
          <p:nvPr userDrawn="1"/>
        </p:nvSpPr>
        <p:spPr>
          <a:xfrm>
            <a:off x="539750" y="531879"/>
            <a:ext cx="5016501" cy="328722"/>
          </a:xfrm>
          <a:prstGeom prst="rect">
            <a:avLst/>
          </a:prstGeom>
        </p:spPr>
        <p:txBody>
          <a:bodyPr vert="horz" wrap="square" lIns="0" tIns="0" rIns="0" bIns="0" rtlCol="0" anchor="b" anchorCtr="0">
            <a:spAutoFit/>
          </a:bodyPr>
          <a:lstStyle>
            <a:lvl1pPr marL="0" marR="0" indent="0" algn="l" defTabSz="457200" rtl="0" eaLnBrk="1" fontAlgn="auto" latinLnBrk="0" hangingPunct="1">
              <a:lnSpc>
                <a:spcPts val="2500"/>
              </a:lnSpc>
              <a:spcBef>
                <a:spcPct val="0"/>
              </a:spcBef>
              <a:spcAft>
                <a:spcPts val="0"/>
              </a:spcAft>
              <a:buNone/>
              <a:tabLst/>
              <a:defRPr kumimoji="0" lang="en-GB" sz="2000" b="1" i="0" u="none" strike="noStrike" kern="1200" cap="none" spc="0" normalizeH="0" baseline="0" noProof="0" smtClean="0">
                <a:ln>
                  <a:noFill/>
                </a:ln>
                <a:solidFill>
                  <a:srgbClr val="000000"/>
                </a:solidFill>
                <a:effectLst/>
                <a:uLnTx/>
                <a:uFillTx/>
                <a:latin typeface="Calibri"/>
                <a:ea typeface="+mj-ea"/>
                <a:cs typeface="Calibri"/>
              </a:defRPr>
            </a:lvl1pPr>
          </a:lstStyle>
          <a:p>
            <a:r>
              <a:rPr dirty="0"/>
              <a:t>Content and conclusion</a:t>
            </a:r>
          </a:p>
        </p:txBody>
      </p:sp>
    </p:spTree>
    <p:extLst>
      <p:ext uri="{BB962C8B-B14F-4D97-AF65-F5344CB8AC3E}">
        <p14:creationId xmlns:p14="http://schemas.microsoft.com/office/powerpoint/2010/main" val="419774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size image">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539999" y="1252800"/>
            <a:ext cx="8172000" cy="4824000"/>
          </a:xfrm>
          <a:prstGeom prst="rect">
            <a:avLst/>
          </a:prstGeom>
        </p:spPr>
        <p:txBody>
          <a:bodyPr/>
          <a:lstStyle>
            <a:lvl1pPr marL="0" indent="0">
              <a:buFontTx/>
              <a:buNone/>
              <a:defRPr/>
            </a:lvl1pPr>
          </a:lstStyle>
          <a:p>
            <a:r>
              <a:rPr lang="en-US"/>
              <a:t>Click icon to add picture</a:t>
            </a:r>
            <a:endParaRPr lang="en-US" dirty="0"/>
          </a:p>
        </p:txBody>
      </p:sp>
      <p:sp>
        <p:nvSpPr>
          <p:cNvPr id="6" name="Footer Placeholder 5"/>
          <p:cNvSpPr>
            <a:spLocks noGrp="1"/>
          </p:cNvSpPr>
          <p:nvPr>
            <p:ph type="ftr" sz="quarter" idx="15"/>
          </p:nvPr>
        </p:nvSpPr>
        <p:spPr/>
        <p:txBody>
          <a:bodyPr/>
          <a:lstStyle/>
          <a:p>
            <a:r>
              <a:t>[Press, Insert - Header/Footer for insert text on all slides] NAME OF AUTHOR, TITLE</a:t>
            </a:r>
          </a:p>
        </p:txBody>
      </p:sp>
      <p:sp>
        <p:nvSpPr>
          <p:cNvPr id="9" name="Slide Number Placeholder 8"/>
          <p:cNvSpPr>
            <a:spLocks noGrp="1"/>
          </p:cNvSpPr>
          <p:nvPr>
            <p:ph type="sldNum" sz="quarter" idx="16"/>
          </p:nvPr>
        </p:nvSpPr>
        <p:spPr/>
        <p:txBody>
          <a:bodyPr/>
          <a:lstStyle/>
          <a:p>
            <a:r>
              <a:rPr lang="en-GB"/>
              <a:t>Page </a:t>
            </a:r>
            <a:fld id="{255C41DF-445C-4BCD-9A5B-CF76F489566D}" type="slidenum">
              <a:rPr lang="en-GB" smtClean="0"/>
              <a:pPr/>
              <a:t>‹nr.›</a:t>
            </a:fld>
            <a:endParaRPr lang="en-GB" dirty="0"/>
          </a:p>
        </p:txBody>
      </p:sp>
      <p:sp>
        <p:nvSpPr>
          <p:cNvPr id="10" name="Titel 1"/>
          <p:cNvSpPr txBox="1">
            <a:spLocks/>
          </p:cNvSpPr>
          <p:nvPr userDrawn="1"/>
        </p:nvSpPr>
        <p:spPr>
          <a:xfrm>
            <a:off x="539750" y="531879"/>
            <a:ext cx="5016501" cy="328722"/>
          </a:xfrm>
          <a:prstGeom prst="rect">
            <a:avLst/>
          </a:prstGeom>
        </p:spPr>
        <p:txBody>
          <a:bodyPr vert="horz" wrap="square" lIns="0" tIns="0" rIns="0" bIns="0" rtlCol="0" anchor="b" anchorCtr="0">
            <a:spAutoFit/>
          </a:bodyPr>
          <a:lstStyle>
            <a:lvl1pPr marL="0" marR="0" indent="0" algn="l" defTabSz="457200" rtl="0" eaLnBrk="1" fontAlgn="auto" latinLnBrk="0" hangingPunct="1">
              <a:lnSpc>
                <a:spcPts val="2500"/>
              </a:lnSpc>
              <a:spcBef>
                <a:spcPct val="0"/>
              </a:spcBef>
              <a:spcAft>
                <a:spcPts val="0"/>
              </a:spcAft>
              <a:buNone/>
              <a:tabLst/>
              <a:defRPr kumimoji="0" lang="en-GB" sz="2000" b="1" i="0" u="none" strike="noStrike" kern="1200" cap="none" spc="0" normalizeH="0" baseline="0" noProof="0" smtClean="0">
                <a:ln>
                  <a:noFill/>
                </a:ln>
                <a:solidFill>
                  <a:srgbClr val="000000"/>
                </a:solidFill>
                <a:effectLst/>
                <a:uLnTx/>
                <a:uFillTx/>
                <a:latin typeface="Calibri"/>
                <a:ea typeface="+mj-ea"/>
                <a:cs typeface="Calibri"/>
              </a:defRPr>
            </a:lvl1pPr>
          </a:lstStyle>
          <a:p>
            <a:r>
              <a:rPr dirty="0"/>
              <a:t>Full size image</a:t>
            </a:r>
          </a:p>
        </p:txBody>
      </p:sp>
    </p:spTree>
    <p:extLst>
      <p:ext uri="{BB962C8B-B14F-4D97-AF65-F5344CB8AC3E}">
        <p14:creationId xmlns:p14="http://schemas.microsoft.com/office/powerpoint/2010/main" val="22190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27E7ADC-62B9-46D0-8B8A-9FBD198961B0}" type="datetimeFigureOut">
              <a:rPr lang="da-DK" smtClean="0"/>
              <a:t>12-06-2019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4137845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age and text">
    <p:spTree>
      <p:nvGrpSpPr>
        <p:cNvPr id="1" name=""/>
        <p:cNvGrpSpPr/>
        <p:nvPr/>
      </p:nvGrpSpPr>
      <p:grpSpPr>
        <a:xfrm>
          <a:off x="0" y="0"/>
          <a:ext cx="0" cy="0"/>
          <a:chOff x="0" y="0"/>
          <a:chExt cx="0" cy="0"/>
        </a:xfrm>
      </p:grpSpPr>
      <p:sp>
        <p:nvSpPr>
          <p:cNvPr id="7" name="Bildplatzhalter 6"/>
          <p:cNvSpPr>
            <a:spLocks noGrp="1"/>
          </p:cNvSpPr>
          <p:nvPr>
            <p:ph type="pic" sz="quarter" idx="13"/>
          </p:nvPr>
        </p:nvSpPr>
        <p:spPr>
          <a:xfrm>
            <a:off x="539750" y="1281113"/>
            <a:ext cx="4033840" cy="4608153"/>
          </a:xfrm>
          <a:prstGeom prst="rect">
            <a:avLst/>
          </a:prstGeom>
        </p:spPr>
        <p:txBody>
          <a:bodyPr/>
          <a:lstStyle>
            <a:lvl1pPr marL="0" indent="0">
              <a:buFontTx/>
              <a:buNone/>
              <a:defRPr/>
            </a:lvl1pPr>
          </a:lstStyle>
          <a:p>
            <a:r>
              <a:rPr lang="en-US"/>
              <a:t>Click icon to add picture</a:t>
            </a:r>
            <a:endParaRPr lang="en-US" dirty="0"/>
          </a:p>
        </p:txBody>
      </p:sp>
      <p:sp>
        <p:nvSpPr>
          <p:cNvPr id="4" name="Text Placeholder 3"/>
          <p:cNvSpPr>
            <a:spLocks noGrp="1"/>
          </p:cNvSpPr>
          <p:nvPr>
            <p:ph type="body" sz="quarter" idx="15" hasCustomPrompt="1"/>
          </p:nvPr>
        </p:nvSpPr>
        <p:spPr>
          <a:xfrm>
            <a:off x="4821382" y="1281113"/>
            <a:ext cx="3922568" cy="4608153"/>
          </a:xfrm>
          <a:prstGeom prst="rect">
            <a:avLst/>
          </a:prstGeom>
        </p:spPr>
        <p:txBody>
          <a:bodyPr/>
          <a:lstStyle/>
          <a:p>
            <a:r>
              <a:rPr lang="en-GB" dirty="0" err="1"/>
              <a:t>Lorem</a:t>
            </a:r>
            <a:r>
              <a:rPr lang="en-GB" dirty="0"/>
              <a:t> </a:t>
            </a:r>
            <a:r>
              <a:rPr lang="en-GB" dirty="0" err="1"/>
              <a:t>Ipsum</a:t>
            </a:r>
            <a:r>
              <a:rPr lang="en-GB" dirty="0"/>
              <a:t> is simply dummy text of the printing and typesetting industry. </a:t>
            </a:r>
          </a:p>
          <a:p>
            <a:r>
              <a:rPr lang="en-GB" dirty="0" err="1"/>
              <a:t>Lorem</a:t>
            </a:r>
            <a:r>
              <a:rPr lang="en-GB" dirty="0"/>
              <a:t> </a:t>
            </a:r>
            <a:r>
              <a:rPr lang="en-GB" dirty="0" err="1"/>
              <a:t>Ipsum</a:t>
            </a:r>
            <a:r>
              <a:rPr lang="en-GB" dirty="0"/>
              <a:t> has been the industry's standard dummy text ever since the 1500s, when an unknown printer took a galley of type and scrambled it to make a type specimen book. </a:t>
            </a:r>
          </a:p>
          <a:p>
            <a:r>
              <a:rPr lang="en-GB" dirty="0"/>
              <a:t>It has survived not only five centuries, but also the leap into electronic typesetting, remaining essentially unchanged. </a:t>
            </a:r>
          </a:p>
          <a:p>
            <a:r>
              <a:rPr lang="en-GB" dirty="0" err="1"/>
              <a:t>Lorem</a:t>
            </a:r>
            <a:r>
              <a:rPr lang="en-GB" dirty="0"/>
              <a:t> </a:t>
            </a:r>
            <a:r>
              <a:rPr lang="en-GB" dirty="0" err="1"/>
              <a:t>Ipsum</a:t>
            </a:r>
            <a:r>
              <a:rPr lang="en-GB" dirty="0"/>
              <a:t> has been the industry's standard dummy text ever since the 1500s, when an unknown printer took a galley of type and scrambled it to make a type specimen book. </a:t>
            </a:r>
          </a:p>
        </p:txBody>
      </p:sp>
      <p:sp>
        <p:nvSpPr>
          <p:cNvPr id="8" name="Footer Placeholder 7"/>
          <p:cNvSpPr>
            <a:spLocks noGrp="1"/>
          </p:cNvSpPr>
          <p:nvPr>
            <p:ph type="ftr" sz="quarter" idx="17"/>
          </p:nvPr>
        </p:nvSpPr>
        <p:spPr/>
        <p:txBody>
          <a:bodyPr/>
          <a:lstStyle/>
          <a:p>
            <a:r>
              <a:t>[Press, Insert - Header/Footer for insert text on all slides] NAME OF AUTHOR, TITLE</a:t>
            </a:r>
          </a:p>
        </p:txBody>
      </p:sp>
      <p:sp>
        <p:nvSpPr>
          <p:cNvPr id="10" name="Slide Number Placeholder 9"/>
          <p:cNvSpPr>
            <a:spLocks noGrp="1"/>
          </p:cNvSpPr>
          <p:nvPr>
            <p:ph type="sldNum" sz="quarter" idx="18"/>
          </p:nvPr>
        </p:nvSpPr>
        <p:spPr/>
        <p:txBody>
          <a:bodyPr/>
          <a:lstStyle/>
          <a:p>
            <a:r>
              <a:rPr lang="en-GB"/>
              <a:t>Page </a:t>
            </a:r>
            <a:fld id="{255C41DF-445C-4BCD-9A5B-CF76F489566D}" type="slidenum">
              <a:rPr lang="en-GB" smtClean="0"/>
              <a:pPr/>
              <a:t>‹nr.›</a:t>
            </a:fld>
            <a:endParaRPr lang="en-GB" dirty="0"/>
          </a:p>
        </p:txBody>
      </p:sp>
      <p:sp>
        <p:nvSpPr>
          <p:cNvPr id="9" name="Titel 1"/>
          <p:cNvSpPr txBox="1">
            <a:spLocks/>
          </p:cNvSpPr>
          <p:nvPr userDrawn="1"/>
        </p:nvSpPr>
        <p:spPr>
          <a:xfrm>
            <a:off x="539749" y="531879"/>
            <a:ext cx="5008564" cy="328722"/>
          </a:xfrm>
          <a:prstGeom prst="rect">
            <a:avLst/>
          </a:prstGeom>
        </p:spPr>
        <p:txBody>
          <a:bodyPr vert="horz" wrap="square" lIns="0" tIns="0" rIns="0" bIns="0" rtlCol="0" anchor="b" anchorCtr="0">
            <a:spAutoFit/>
          </a:bodyPr>
          <a:lstStyle>
            <a:lvl1pPr marL="0" marR="0" indent="0" algn="l" defTabSz="457200" rtl="0" eaLnBrk="1" fontAlgn="auto" latinLnBrk="0" hangingPunct="1">
              <a:lnSpc>
                <a:spcPts val="2500"/>
              </a:lnSpc>
              <a:spcBef>
                <a:spcPct val="0"/>
              </a:spcBef>
              <a:spcAft>
                <a:spcPts val="0"/>
              </a:spcAft>
              <a:buNone/>
              <a:tabLst/>
              <a:defRPr kumimoji="0" lang="en-GB" sz="2000" b="1" i="0" u="none" strike="noStrike" kern="1200" cap="none" spc="0" normalizeH="0" baseline="0" noProof="0" smtClean="0">
                <a:ln>
                  <a:noFill/>
                </a:ln>
                <a:solidFill>
                  <a:srgbClr val="000000"/>
                </a:solidFill>
                <a:effectLst/>
                <a:uLnTx/>
                <a:uFillTx/>
                <a:latin typeface="Calibri"/>
                <a:ea typeface="+mj-ea"/>
                <a:cs typeface="Calibri"/>
              </a:defRPr>
            </a:lvl1pPr>
          </a:lstStyle>
          <a:p>
            <a:r>
              <a:rPr dirty="0"/>
              <a:t>Image and text</a:t>
            </a:r>
          </a:p>
        </p:txBody>
      </p:sp>
    </p:spTree>
    <p:extLst>
      <p:ext uri="{BB962C8B-B14F-4D97-AF65-F5344CB8AC3E}">
        <p14:creationId xmlns:p14="http://schemas.microsoft.com/office/powerpoint/2010/main" val="42473161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hapter Headline Sun">
    <p:spTree>
      <p:nvGrpSpPr>
        <p:cNvPr id="1" name=""/>
        <p:cNvGrpSpPr/>
        <p:nvPr/>
      </p:nvGrpSpPr>
      <p:grpSpPr>
        <a:xfrm>
          <a:off x="0" y="0"/>
          <a:ext cx="0" cy="0"/>
          <a:chOff x="0" y="0"/>
          <a:chExt cx="0" cy="0"/>
        </a:xfrm>
      </p:grpSpPr>
      <p:sp>
        <p:nvSpPr>
          <p:cNvPr id="7" name="Rechteck 6"/>
          <p:cNvSpPr/>
          <p:nvPr userDrawn="1"/>
        </p:nvSpPr>
        <p:spPr>
          <a:xfrm>
            <a:off x="0" y="0"/>
            <a:ext cx="9144000" cy="6858000"/>
          </a:xfrm>
          <a:prstGeom prst="rect">
            <a:avLst/>
          </a:prstGeom>
          <a:gradFill flip="none" rotWithShape="1">
            <a:gsLst>
              <a:gs pos="0">
                <a:srgbClr val="FBB900"/>
              </a:gs>
              <a:gs pos="100000">
                <a:srgbClr val="F08200"/>
              </a:gs>
              <a:gs pos="65000">
                <a:srgbClr val="F08200"/>
              </a:gs>
            </a:gsLst>
            <a:lin ang="14400000" scaled="0"/>
            <a:tileRect/>
          </a:gra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solidFill>
                  <a:srgbClr val="1A171B"/>
                </a:solidFill>
              </a:rPr>
              <a:t>[Press, Insert - Header/Footer for insert text on all slides] NAME OF AUTHOR, TITLE</a:t>
            </a:r>
            <a:endParaRPr lang="en-US" dirty="0">
              <a:solidFill>
                <a:srgbClr val="1A171B"/>
              </a:solidFill>
            </a:endParaRPr>
          </a:p>
        </p:txBody>
      </p:sp>
      <p:sp>
        <p:nvSpPr>
          <p:cNvPr id="4" name="Platshållare för text 3"/>
          <p:cNvSpPr>
            <a:spLocks noGrp="1"/>
          </p:cNvSpPr>
          <p:nvPr>
            <p:ph type="body" sz="quarter" idx="13" hasCustomPrompt="1"/>
          </p:nvPr>
        </p:nvSpPr>
        <p:spPr>
          <a:xfrm>
            <a:off x="539751" y="2536825"/>
            <a:ext cx="6019670" cy="1632404"/>
          </a:xfrm>
          <a:prstGeom prst="rect">
            <a:avLst/>
          </a:prstGeom>
        </p:spPr>
        <p:txBody>
          <a:bodyPr>
            <a:normAutofit/>
          </a:bodyPr>
          <a:lstStyle>
            <a:lvl1pPr marL="0" indent="0">
              <a:buFontTx/>
              <a:buNone/>
              <a:defRPr sz="2200" b="1" baseline="0">
                <a:solidFill>
                  <a:schemeClr val="bg1"/>
                </a:solidFill>
              </a:defRPr>
            </a:lvl1pPr>
            <a:lvl2pPr marL="180975" indent="0">
              <a:buFontTx/>
              <a:buNone/>
              <a:defRPr/>
            </a:lvl2pPr>
            <a:lvl3pPr marL="361338" indent="0">
              <a:buFontTx/>
              <a:buNone/>
              <a:defRPr/>
            </a:lvl3pPr>
            <a:lvl4pPr marL="540000" indent="0">
              <a:buFontTx/>
              <a:buNone/>
              <a:defRPr/>
            </a:lvl4pPr>
            <a:lvl5pPr marL="720000" indent="0">
              <a:buFontTx/>
              <a:buNone/>
              <a:defRPr/>
            </a:lvl5pPr>
          </a:lstStyle>
          <a:p>
            <a:r>
              <a:rPr lang="en-US" dirty="0"/>
              <a:t>If you need even more space for headline content, use a single slide to introduce the following chapter and place the maximum headline here. You can emphasize max three words.</a:t>
            </a:r>
          </a:p>
        </p:txBody>
      </p:sp>
      <p:cxnSp>
        <p:nvCxnSpPr>
          <p:cNvPr id="8" name="Gerade Verbindung 23"/>
          <p:cNvCxnSpPr/>
          <p:nvPr userDrawn="1"/>
        </p:nvCxnSpPr>
        <p:spPr>
          <a:xfrm>
            <a:off x="527539" y="6465187"/>
            <a:ext cx="8172000" cy="0"/>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6701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hapter Headline Caff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1"/>
                </a:solidFill>
              </a:defRPr>
            </a:lvl1pPr>
          </a:lstStyle>
          <a:p>
            <a:r>
              <a:rPr lang="en-US">
                <a:solidFill>
                  <a:srgbClr val="FFFFFF"/>
                </a:solidFill>
              </a:rPr>
              <a:t>[Press, Insert - Header/Footer for insert text on all slides] NAME OF AUTHOR, TITLE</a:t>
            </a:r>
            <a:endParaRPr lang="en-US" dirty="0">
              <a:solidFill>
                <a:srgbClr val="FFFFFF"/>
              </a:solidFill>
            </a:endParaRPr>
          </a:p>
        </p:txBody>
      </p:sp>
      <p:sp>
        <p:nvSpPr>
          <p:cNvPr id="4" name="Platshållare för text 3"/>
          <p:cNvSpPr>
            <a:spLocks noGrp="1"/>
          </p:cNvSpPr>
          <p:nvPr>
            <p:ph type="body" sz="quarter" idx="13" hasCustomPrompt="1"/>
          </p:nvPr>
        </p:nvSpPr>
        <p:spPr>
          <a:xfrm>
            <a:off x="539751" y="2536825"/>
            <a:ext cx="6019670" cy="1632404"/>
          </a:xfrm>
          <a:prstGeom prst="rect">
            <a:avLst/>
          </a:prstGeom>
        </p:spPr>
        <p:txBody>
          <a:bodyPr>
            <a:normAutofit/>
          </a:bodyPr>
          <a:lstStyle>
            <a:lvl1pPr marL="0" indent="0">
              <a:buFontTx/>
              <a:buNone/>
              <a:defRPr sz="2200" b="1" baseline="0">
                <a:solidFill>
                  <a:schemeClr val="bg1"/>
                </a:solidFill>
              </a:defRPr>
            </a:lvl1pPr>
            <a:lvl2pPr marL="180975" indent="0">
              <a:buFontTx/>
              <a:buNone/>
              <a:defRPr/>
            </a:lvl2pPr>
            <a:lvl3pPr marL="361338" indent="0">
              <a:buFontTx/>
              <a:buNone/>
              <a:defRPr/>
            </a:lvl3pPr>
            <a:lvl4pPr marL="540000" indent="0">
              <a:buFontTx/>
              <a:buNone/>
              <a:defRPr/>
            </a:lvl4pPr>
            <a:lvl5pPr marL="720000" indent="0">
              <a:buFontTx/>
              <a:buNone/>
              <a:defRPr/>
            </a:lvl5pPr>
          </a:lstStyle>
          <a:p>
            <a:r>
              <a:rPr lang="en-US" dirty="0"/>
              <a:t>If you need even more space for headline content, use a single slide to introduce the following chapter and place the maximum headline here. You can emphasize max three words.</a:t>
            </a:r>
          </a:p>
        </p:txBody>
      </p:sp>
      <p:cxnSp>
        <p:nvCxnSpPr>
          <p:cNvPr id="8" name="Gerade Verbindung 23"/>
          <p:cNvCxnSpPr/>
          <p:nvPr userDrawn="1"/>
        </p:nvCxnSpPr>
        <p:spPr>
          <a:xfrm>
            <a:off x="527539" y="6465187"/>
            <a:ext cx="8172000" cy="0"/>
          </a:xfrm>
          <a:prstGeom prst="line">
            <a:avLst/>
          </a:prstGeom>
          <a:ln w="9525" cap="flat" cmpd="sng" algn="ctr">
            <a:solidFill>
              <a:schemeClr val="bg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94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i master</a:t>
            </a:r>
          </a:p>
        </p:txBody>
      </p:sp>
      <p:sp>
        <p:nvSpPr>
          <p:cNvPr id="4" name="Pladsholder til dato 3"/>
          <p:cNvSpPr>
            <a:spLocks noGrp="1"/>
          </p:cNvSpPr>
          <p:nvPr>
            <p:ph type="dt" sz="half" idx="10"/>
          </p:nvPr>
        </p:nvSpPr>
        <p:spPr/>
        <p:txBody>
          <a:bodyPr/>
          <a:lstStyle/>
          <a:p>
            <a:fld id="{F27E7ADC-62B9-46D0-8B8A-9FBD198961B0}" type="datetimeFigureOut">
              <a:rPr lang="da-DK" smtClean="0"/>
              <a:t>12-06-2019</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3213856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F27E7ADC-62B9-46D0-8B8A-9FBD198961B0}" type="datetimeFigureOut">
              <a:rPr lang="da-DK" smtClean="0"/>
              <a:t>12-06-2019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392265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F27E7ADC-62B9-46D0-8B8A-9FBD198961B0}" type="datetimeFigureOut">
              <a:rPr lang="da-DK" smtClean="0"/>
              <a:t>12-06-2019</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1018669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F27E7ADC-62B9-46D0-8B8A-9FBD198961B0}" type="datetimeFigureOut">
              <a:rPr lang="da-DK" smtClean="0"/>
              <a:t>12-06-2019</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434727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27E7ADC-62B9-46D0-8B8A-9FBD198961B0}" type="datetimeFigureOut">
              <a:rPr lang="da-DK" smtClean="0"/>
              <a:t>12-06-2019</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4155183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F27E7ADC-62B9-46D0-8B8A-9FBD198961B0}" type="datetimeFigureOut">
              <a:rPr lang="da-DK" smtClean="0"/>
              <a:t>12-06-2019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420320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p>
            <a:fld id="{F27E7ADC-62B9-46D0-8B8A-9FBD198961B0}" type="datetimeFigureOut">
              <a:rPr lang="da-DK" smtClean="0"/>
              <a:t>12-06-2019</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6D767D06-E066-45E0-A1C4-319E778EF013}" type="slidenum">
              <a:rPr lang="da-DK" smtClean="0"/>
              <a:t>‹nr.›</a:t>
            </a:fld>
            <a:endParaRPr lang="da-DK"/>
          </a:p>
        </p:txBody>
      </p:sp>
    </p:spTree>
    <p:extLst>
      <p:ext uri="{BB962C8B-B14F-4D97-AF65-F5344CB8AC3E}">
        <p14:creationId xmlns:p14="http://schemas.microsoft.com/office/powerpoint/2010/main" val="3277324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3.emf"/><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E7ADC-62B9-46D0-8B8A-9FBD198961B0}" type="datetimeFigureOut">
              <a:rPr lang="da-DK" smtClean="0"/>
              <a:t>12-06-2019</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767D06-E066-45E0-A1C4-319E778EF013}" type="slidenum">
              <a:rPr lang="da-DK" smtClean="0"/>
              <a:t>‹nr.›</a:t>
            </a:fld>
            <a:endParaRPr lang="da-DK"/>
          </a:p>
        </p:txBody>
      </p:sp>
    </p:spTree>
    <p:extLst>
      <p:ext uri="{BB962C8B-B14F-4D97-AF65-F5344CB8AC3E}">
        <p14:creationId xmlns:p14="http://schemas.microsoft.com/office/powerpoint/2010/main" val="2438855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1" y="0"/>
            <a:ext cx="5105031" cy="864000"/>
          </a:xfrm>
          <a:prstGeom prst="rect">
            <a:avLst/>
          </a:prstGeom>
        </p:spPr>
        <p:txBody>
          <a:bodyPr vert="horz" wrap="square" lIns="0" tIns="0" rIns="0" bIns="0" rtlCol="0" anchor="b" anchorCtr="0">
            <a:noAutofit/>
          </a:bodyPr>
          <a:lstStyle/>
          <a:p>
            <a:pPr marL="0" marR="0" lvl="0" indent="0" defTabSz="457200" rtl="0" eaLnBrk="1" fontAlgn="auto" latinLnBrk="0" hangingPunct="1">
              <a:lnSpc>
                <a:spcPts val="2500"/>
              </a:lnSpc>
              <a:spcBef>
                <a:spcPct val="0"/>
              </a:spcBef>
              <a:spcAft>
                <a:spcPts val="0"/>
              </a:spcAft>
              <a:tabLst/>
              <a:defRPr/>
            </a:pPr>
            <a:r>
              <a:rPr kumimoji="0" lang="en-GB" sz="2400" b="1" u="none" strike="noStrike" kern="1200" cap="none" spc="0" normalizeH="0" baseline="0" noProof="0" dirty="0">
                <a:ln>
                  <a:noFill/>
                </a:ln>
                <a:solidFill>
                  <a:srgbClr val="000000"/>
                </a:solidFill>
                <a:effectLst/>
                <a:uLnTx/>
                <a:uFillTx/>
                <a:latin typeface="+mj-lt"/>
                <a:ea typeface="+mj-ea"/>
                <a:cs typeface="Calibri"/>
              </a:rPr>
              <a:t>Headline</a:t>
            </a:r>
            <a:br>
              <a:rPr kumimoji="0" lang="en-GB" sz="2400" b="1" u="none" strike="noStrike" kern="1200" cap="none" spc="0" normalizeH="0" noProof="0" dirty="0">
                <a:ln>
                  <a:noFill/>
                </a:ln>
                <a:solidFill>
                  <a:srgbClr val="000000"/>
                </a:solidFill>
                <a:effectLst/>
                <a:uLnTx/>
                <a:uFillTx/>
                <a:latin typeface="+mj-lt"/>
                <a:ea typeface="+mj-ea"/>
                <a:cs typeface="Calibri"/>
              </a:rPr>
            </a:br>
            <a:r>
              <a:rPr kumimoji="0" lang="en-GB" sz="2400" b="1" u="none" strike="noStrike" kern="1200" cap="none" spc="0" normalizeH="0" noProof="0" dirty="0" err="1">
                <a:ln>
                  <a:noFill/>
                </a:ln>
                <a:solidFill>
                  <a:srgbClr val="000000"/>
                </a:solidFill>
                <a:effectLst/>
                <a:uLnTx/>
                <a:uFillTx/>
                <a:latin typeface="+mj-lt"/>
                <a:ea typeface="+mj-ea"/>
                <a:cs typeface="Calibri"/>
              </a:rPr>
              <a:t>Subheadline</a:t>
            </a:r>
            <a:endParaRPr kumimoji="0" lang="en-GB" sz="2400" b="1" u="none" strike="noStrike" kern="1200" cap="none" spc="0" normalizeH="0" baseline="0" noProof="0" dirty="0">
              <a:ln>
                <a:noFill/>
              </a:ln>
              <a:solidFill>
                <a:srgbClr val="000000"/>
              </a:solidFill>
              <a:effectLst/>
              <a:uLnTx/>
              <a:uFillTx/>
              <a:latin typeface="+mj-lt"/>
              <a:ea typeface="+mj-ea"/>
              <a:cs typeface="Calibri"/>
            </a:endParaRPr>
          </a:p>
        </p:txBody>
      </p:sp>
      <p:sp>
        <p:nvSpPr>
          <p:cNvPr id="6" name="Slide Number Placeholder 5"/>
          <p:cNvSpPr>
            <a:spLocks noGrp="1"/>
          </p:cNvSpPr>
          <p:nvPr>
            <p:ph type="sldNum" sz="quarter" idx="4"/>
          </p:nvPr>
        </p:nvSpPr>
        <p:spPr>
          <a:xfrm>
            <a:off x="7233811" y="6463045"/>
            <a:ext cx="627156" cy="123111"/>
          </a:xfrm>
          <a:prstGeom prst="rect">
            <a:avLst/>
          </a:prstGeom>
        </p:spPr>
        <p:txBody>
          <a:bodyPr vert="horz" wrap="square" lIns="0" tIns="0" rIns="0" bIns="0" rtlCol="0" anchor="ctr">
            <a:spAutoFit/>
          </a:bodyPr>
          <a:lstStyle>
            <a:lvl1pPr algn="l">
              <a:defRPr sz="800">
                <a:solidFill>
                  <a:srgbClr val="000000"/>
                </a:solidFill>
              </a:defRPr>
            </a:lvl1pPr>
          </a:lstStyle>
          <a:p>
            <a:r>
              <a:rPr lang="en-GB" dirty="0"/>
              <a:t>Page </a:t>
            </a:r>
            <a:fld id="{255C41DF-445C-4BCD-9A5B-CF76F489566D}" type="slidenum">
              <a:rPr lang="en-GB" smtClean="0"/>
              <a:pPr/>
              <a:t>‹nr.›</a:t>
            </a:fld>
            <a:endParaRPr lang="en-GB" dirty="0"/>
          </a:p>
        </p:txBody>
      </p:sp>
      <p:cxnSp>
        <p:nvCxnSpPr>
          <p:cNvPr id="21" name="Gerade Verbindung 20"/>
          <p:cNvCxnSpPr/>
          <p:nvPr/>
        </p:nvCxnSpPr>
        <p:spPr>
          <a:xfrm>
            <a:off x="527545" y="992188"/>
            <a:ext cx="8172000"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3"/>
          </p:nvPr>
        </p:nvSpPr>
        <p:spPr>
          <a:xfrm>
            <a:off x="645862" y="6460378"/>
            <a:ext cx="6186830" cy="125618"/>
          </a:xfrm>
          <a:prstGeom prst="rect">
            <a:avLst/>
          </a:prstGeom>
        </p:spPr>
        <p:txBody>
          <a:bodyPr vert="horz" lIns="0" tIns="0" rIns="0" bIns="0" rtlCol="0" anchor="ctr"/>
          <a:lstStyle>
            <a:lvl1pPr>
              <a:defRPr lang="en-GB" sz="800" kern="0" cap="all" spc="70" baseline="0" dirty="0">
                <a:solidFill>
                  <a:srgbClr val="000000"/>
                </a:solidFill>
              </a:defRPr>
            </a:lvl1pPr>
          </a:lstStyle>
          <a:p>
            <a:r>
              <a:rPr lang="en-US"/>
              <a:t>[Press, Insert - Header/Footer for insert text on all slides] NAME OF AUTHOR, TITLE</a:t>
            </a:r>
          </a:p>
        </p:txBody>
      </p:sp>
      <p:sp>
        <p:nvSpPr>
          <p:cNvPr id="14" name="Rechteck 13"/>
          <p:cNvSpPr/>
          <p:nvPr/>
        </p:nvSpPr>
        <p:spPr>
          <a:xfrm>
            <a:off x="0" y="6679284"/>
            <a:ext cx="9144000" cy="180000"/>
          </a:xfrm>
          <a:prstGeom prst="rect">
            <a:avLst/>
          </a:prstGeom>
          <a:gradFill flip="none" rotWithShape="1">
            <a:gsLst>
              <a:gs pos="0">
                <a:srgbClr val="FBB900"/>
              </a:gs>
              <a:gs pos="100000">
                <a:srgbClr val="F08200"/>
              </a:gs>
              <a:gs pos="65000">
                <a:srgbClr val="F08200"/>
              </a:gs>
            </a:gsLst>
            <a:lin ang="14400000" scaled="0"/>
            <a:tileRect/>
          </a:gra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cxnSp>
        <p:nvCxnSpPr>
          <p:cNvPr id="15" name="Gerade Verbindung 14"/>
          <p:cNvCxnSpPr/>
          <p:nvPr userDrawn="1"/>
        </p:nvCxnSpPr>
        <p:spPr>
          <a:xfrm rot="5400000">
            <a:off x="7053806" y="6550377"/>
            <a:ext cx="180000"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rot="5400000">
            <a:off x="450000" y="6550377"/>
            <a:ext cx="180000" cy="0"/>
          </a:xfrm>
          <a:prstGeom prst="line">
            <a:avLst/>
          </a:prstGeom>
          <a:ln w="952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Bild 15"/>
          <p:cNvPicPr>
            <a:picLocks/>
          </p:cNvPicPr>
          <p:nvPr userDrawn="1"/>
        </p:nvPicPr>
        <p:blipFill>
          <a:blip r:embed="rId12"/>
          <a:stretch>
            <a:fillRect/>
          </a:stretch>
        </p:blipFill>
        <p:spPr>
          <a:xfrm>
            <a:off x="8226921" y="6162671"/>
            <a:ext cx="472623" cy="421200"/>
          </a:xfrm>
          <a:prstGeom prst="rect">
            <a:avLst/>
          </a:prstGeom>
        </p:spPr>
      </p:pic>
      <p:pic>
        <p:nvPicPr>
          <p:cNvPr id="13" name="Bild 12" descr="Thomas_Cook_Airlines_srgb.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72493" y="92190"/>
            <a:ext cx="1254195" cy="899999"/>
          </a:xfrm>
          <a:prstGeom prst="rect">
            <a:avLst/>
          </a:prstGeom>
        </p:spPr>
      </p:pic>
    </p:spTree>
    <p:extLst>
      <p:ext uri="{BB962C8B-B14F-4D97-AF65-F5344CB8AC3E}">
        <p14:creationId xmlns:p14="http://schemas.microsoft.com/office/powerpoint/2010/main" val="17113055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dt="0"/>
  <p:txStyles>
    <p:titleStyle>
      <a:lvl1pPr marL="0" marR="0" indent="0" algn="l" defTabSz="457200" rtl="0" eaLnBrk="1" fontAlgn="auto" latinLnBrk="0" hangingPunct="1">
        <a:lnSpc>
          <a:spcPts val="2500"/>
        </a:lnSpc>
        <a:spcBef>
          <a:spcPct val="0"/>
        </a:spcBef>
        <a:spcAft>
          <a:spcPts val="0"/>
        </a:spcAft>
        <a:buNone/>
        <a:tabLst/>
        <a:defRPr sz="2200" b="0" i="0" kern="1200">
          <a:solidFill>
            <a:schemeClr val="tx2"/>
          </a:solidFill>
          <a:latin typeface="Calibri"/>
          <a:ea typeface="+mj-ea"/>
          <a:cs typeface="Calibri"/>
        </a:defRPr>
      </a:lvl1pPr>
    </p:titleStyle>
    <p:bodyStyle>
      <a:lvl1pPr marL="180000" indent="-180000" algn="l" defTabSz="914400" rtl="0" eaLnBrk="1" latinLnBrk="0" hangingPunct="1">
        <a:lnSpc>
          <a:spcPct val="100000"/>
        </a:lnSpc>
        <a:spcBef>
          <a:spcPts val="1200"/>
        </a:spcBef>
        <a:buClr>
          <a:schemeClr val="accent1"/>
        </a:buClr>
        <a:buSzPct val="100000"/>
        <a:buFont typeface="Lucida Grande"/>
        <a:buChar char="›"/>
        <a:defRPr sz="1500" kern="1200">
          <a:solidFill>
            <a:schemeClr val="tx1"/>
          </a:solidFill>
          <a:latin typeface="+mn-lt"/>
          <a:ea typeface="+mn-ea"/>
          <a:cs typeface="+mn-cs"/>
        </a:defRPr>
      </a:lvl1pPr>
      <a:lvl2pPr marL="360363" indent="-179388" algn="l" defTabSz="914400" rtl="0" eaLnBrk="1" latinLnBrk="0" hangingPunct="1">
        <a:lnSpc>
          <a:spcPct val="100000"/>
        </a:lnSpc>
        <a:spcBef>
          <a:spcPts val="1200"/>
        </a:spcBef>
        <a:buClrTx/>
        <a:buSzPct val="100000"/>
        <a:buFont typeface="Arial"/>
        <a:buChar char="•"/>
        <a:defRPr sz="1500" kern="1200">
          <a:solidFill>
            <a:schemeClr val="tx1"/>
          </a:solidFill>
          <a:latin typeface="+mn-lt"/>
          <a:ea typeface="+mn-ea"/>
          <a:cs typeface="+mn-cs"/>
        </a:defRPr>
      </a:lvl2pPr>
      <a:lvl3pPr marL="541338" indent="-180000" algn="l" defTabSz="914400" rtl="0" eaLnBrk="1" latinLnBrk="0" hangingPunct="1">
        <a:lnSpc>
          <a:spcPct val="100000"/>
        </a:lnSpc>
        <a:spcBef>
          <a:spcPts val="1200"/>
        </a:spcBef>
        <a:buClrTx/>
        <a:buSzPct val="100000"/>
        <a:buFont typeface="Lucida Grande"/>
        <a:buChar char="-"/>
        <a:defRPr sz="1500" kern="1200">
          <a:solidFill>
            <a:schemeClr val="tx1"/>
          </a:solidFill>
          <a:latin typeface="+mn-lt"/>
          <a:ea typeface="+mn-ea"/>
          <a:cs typeface="+mn-cs"/>
        </a:defRPr>
      </a:lvl3pPr>
      <a:lvl4pPr marL="720000" indent="-180000" algn="l" defTabSz="914400" rtl="0" eaLnBrk="1" latinLnBrk="0" hangingPunct="1">
        <a:lnSpc>
          <a:spcPct val="100000"/>
        </a:lnSpc>
        <a:spcBef>
          <a:spcPts val="1200"/>
        </a:spcBef>
        <a:buClrTx/>
        <a:buSzPct val="80000"/>
        <a:buFont typeface="Arial"/>
        <a:buChar char="•"/>
        <a:defRPr sz="1500" kern="1200">
          <a:solidFill>
            <a:schemeClr val="tx1"/>
          </a:solidFill>
          <a:latin typeface="+mn-lt"/>
          <a:ea typeface="+mn-ea"/>
          <a:cs typeface="+mn-cs"/>
        </a:defRPr>
      </a:lvl4pPr>
      <a:lvl5pPr marL="900000" indent="-180000" algn="l" defTabSz="914400" rtl="0" eaLnBrk="1" latinLnBrk="0" hangingPunct="1">
        <a:lnSpc>
          <a:spcPct val="100000"/>
        </a:lnSpc>
        <a:spcBef>
          <a:spcPts val="1200"/>
        </a:spcBef>
        <a:buClrTx/>
        <a:buSzPct val="80000"/>
        <a:buFont typeface="Arial"/>
        <a:buChar char="•"/>
        <a:defRPr sz="15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03" userDrawn="1">
          <p15:clr>
            <a:srgbClr val="F26B43"/>
          </p15:clr>
        </p15:guide>
        <p15:guide id="2" pos="2880" userDrawn="1">
          <p15:clr>
            <a:srgbClr val="F26B43"/>
          </p15:clr>
        </p15:guide>
        <p15:guide id="3" pos="5307" userDrawn="1">
          <p15:clr>
            <a:srgbClr val="F26B43"/>
          </p15:clr>
        </p15:guide>
        <p15:guide id="4" pos="317" userDrawn="1">
          <p15:clr>
            <a:srgbClr val="F26B43"/>
          </p15:clr>
        </p15:guide>
        <p15:guide id="5" pos="2767" userDrawn="1">
          <p15:clr>
            <a:srgbClr val="F26B43"/>
          </p15:clr>
        </p15:guide>
        <p15:guide id="6" pos="299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Temp%20permission%20to%20fly%20(4).pdf"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Examiner%20Differences%20Document_version_10.2_2018-ORA%20V4.pdf"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MPA%20or%20HPCA%20PBN%20skill%20test%20form%20(4).pdf"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14"/>
          </p:nvPr>
        </p:nvSpPr>
        <p:spPr>
          <a:xfrm>
            <a:off x="1537260" y="5589240"/>
            <a:ext cx="4315191" cy="746382"/>
          </a:xfrm>
        </p:spPr>
        <p:txBody>
          <a:bodyPr>
            <a:normAutofit/>
          </a:bodyPr>
          <a:lstStyle/>
          <a:p>
            <a:pPr>
              <a:defRPr/>
            </a:pPr>
            <a:r>
              <a:rPr lang="en-GB" sz="1600" dirty="0" err="1">
                <a:latin typeface="Arial" panose="020B0604020202020204" pitchFamily="34" charset="0"/>
                <a:cs typeface="Arial" panose="020B0604020202020204" pitchFamily="34" charset="0"/>
              </a:rPr>
              <a:t>Fælles</a:t>
            </a:r>
            <a:r>
              <a:rPr lang="en-GB" sz="1600" dirty="0">
                <a:latin typeface="Arial" panose="020B0604020202020204" pitchFamily="34" charset="0"/>
                <a:cs typeface="Arial" panose="020B0604020202020204" pitchFamily="34" charset="0"/>
              </a:rPr>
              <a:t> Senior Examiner briefing. Man </a:t>
            </a:r>
            <a:r>
              <a:rPr lang="en-GB" sz="1600" dirty="0" err="1">
                <a:latin typeface="Arial" panose="020B0604020202020204" pitchFamily="34" charset="0"/>
                <a:cs typeface="Arial" panose="020B0604020202020204" pitchFamily="34" charset="0"/>
              </a:rPr>
              <a:t>kan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skjule</a:t>
            </a:r>
            <a:r>
              <a:rPr lang="en-GB" sz="1600" dirty="0">
                <a:latin typeface="Arial" panose="020B0604020202020204" pitchFamily="34" charset="0"/>
                <a:cs typeface="Arial" panose="020B0604020202020204" pitchFamily="34" charset="0"/>
              </a:rPr>
              <a:t> Thomas Cook </a:t>
            </a:r>
            <a:r>
              <a:rPr lang="en-GB" sz="1600" dirty="0" err="1">
                <a:latin typeface="Arial" panose="020B0604020202020204" pitchFamily="34" charset="0"/>
                <a:cs typeface="Arial" panose="020B0604020202020204" pitchFamily="34" charset="0"/>
              </a:rPr>
              <a:t>ved</a:t>
            </a:r>
            <a:r>
              <a:rPr lang="en-GB" sz="1600" dirty="0">
                <a:latin typeface="Arial" panose="020B0604020202020204" pitchFamily="34" charset="0"/>
                <a:cs typeface="Arial" panose="020B0604020202020204" pitchFamily="34" charset="0"/>
              </a:rPr>
              <a:t> at </a:t>
            </a:r>
            <a:r>
              <a:rPr lang="en-GB" sz="1600" dirty="0" err="1">
                <a:latin typeface="Arial" panose="020B0604020202020204" pitchFamily="34" charset="0"/>
                <a:cs typeface="Arial" panose="020B0604020202020204" pitchFamily="34" charset="0"/>
              </a:rPr>
              <a:t>gå</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ind</a:t>
            </a:r>
            <a:r>
              <a:rPr lang="en-GB" sz="1600" dirty="0">
                <a:latin typeface="Arial" panose="020B0604020202020204" pitchFamily="34" charset="0"/>
                <a:cs typeface="Arial" panose="020B0604020202020204" pitchFamily="34" charset="0"/>
              </a:rPr>
              <a:t> under  Design </a:t>
            </a:r>
            <a:r>
              <a:rPr lang="en-GB" sz="1600" dirty="0" err="1">
                <a:latin typeface="Arial" panose="020B0604020202020204" pitchFamily="34" charset="0"/>
                <a:cs typeface="Arial" panose="020B0604020202020204" pitchFamily="34" charset="0"/>
              </a:rPr>
              <a:t>og</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aktivere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skjul</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baggrundsgrafik</a:t>
            </a:r>
            <a:r>
              <a:rPr lang="en-GB" sz="1600" dirty="0">
                <a:latin typeface="Arial" panose="020B0604020202020204" pitchFamily="34" charset="0"/>
                <a:cs typeface="Arial" panose="020B0604020202020204" pitchFamily="34" charset="0"/>
              </a:rPr>
              <a:t>”</a:t>
            </a:r>
          </a:p>
        </p:txBody>
      </p:sp>
      <p:sp>
        <p:nvSpPr>
          <p:cNvPr id="6" name="Titel 5"/>
          <p:cNvSpPr>
            <a:spLocks noGrp="1"/>
          </p:cNvSpPr>
          <p:nvPr>
            <p:ph type="title"/>
          </p:nvPr>
        </p:nvSpPr>
        <p:spPr>
          <a:xfrm>
            <a:off x="688856" y="4573455"/>
            <a:ext cx="6012000" cy="796845"/>
          </a:xfrm>
        </p:spPr>
        <p:txBody>
          <a:bodyPr>
            <a:normAutofit fontScale="90000"/>
          </a:bodyPr>
          <a:lstStyle/>
          <a:p>
            <a:r>
              <a:rPr lang="de-DE" dirty="0"/>
              <a:t>Type Rating </a:t>
            </a:r>
            <a:r>
              <a:rPr lang="de-DE" dirty="0" err="1"/>
              <a:t>Skill</a:t>
            </a:r>
            <a:r>
              <a:rPr lang="de-DE"/>
              <a:t> Test </a:t>
            </a:r>
            <a:r>
              <a:rPr lang="de-DE" dirty="0" err="1"/>
              <a:t>Examiner</a:t>
            </a:r>
            <a:r>
              <a:rPr lang="de-DE" dirty="0"/>
              <a:t> Briefing</a:t>
            </a:r>
          </a:p>
        </p:txBody>
      </p:sp>
      <p:sp>
        <p:nvSpPr>
          <p:cNvPr id="4" name="Tekstfelt 3">
            <a:extLst>
              <a:ext uri="{FF2B5EF4-FFF2-40B4-BE49-F238E27FC236}">
                <a16:creationId xmlns:a16="http://schemas.microsoft.com/office/drawing/2014/main" id="{7620C107-143B-4BB4-9F0E-62818FD1D1A5}"/>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249229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84535"/>
            <a:ext cx="7128594" cy="308161"/>
          </a:xfrm>
        </p:spPr>
        <p:txBody>
          <a:bodyPr/>
          <a:lstStyle/>
          <a:p>
            <a:r>
              <a:rPr lang="en-GB" dirty="0" err="1"/>
              <a:t>Uddannelseskrav</a:t>
            </a:r>
            <a:r>
              <a:rPr lang="en-GB" dirty="0"/>
              <a:t> PART-FCL :</a:t>
            </a: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10</a:t>
            </a:fld>
            <a:endParaRPr lang="en-GB" dirty="0"/>
          </a:p>
        </p:txBody>
      </p:sp>
      <p:sp>
        <p:nvSpPr>
          <p:cNvPr id="3" name="Textplatzhalter 2"/>
          <p:cNvSpPr>
            <a:spLocks noGrp="1"/>
          </p:cNvSpPr>
          <p:nvPr>
            <p:ph type="body" sz="quarter" idx="10"/>
          </p:nvPr>
        </p:nvSpPr>
        <p:spPr>
          <a:xfrm>
            <a:off x="467544" y="980728"/>
            <a:ext cx="8224019" cy="5328592"/>
          </a:xfrm>
        </p:spPr>
        <p:txBody>
          <a:bodyPr/>
          <a:lstStyle/>
          <a:p>
            <a:pPr marL="0" lvl="1" indent="0">
              <a:buClr>
                <a:schemeClr val="accent1"/>
              </a:buClr>
              <a:buNone/>
            </a:pPr>
            <a:r>
              <a:rPr lang="da-DK" sz="1400" dirty="0">
                <a:latin typeface="Verdana"/>
                <a:ea typeface="Calibri"/>
                <a:cs typeface="Times New Roman"/>
              </a:rPr>
              <a:t>Course </a:t>
            </a:r>
            <a:r>
              <a:rPr lang="da-DK" sz="1400" dirty="0" err="1">
                <a:latin typeface="Verdana"/>
                <a:ea typeface="Calibri"/>
                <a:cs typeface="Times New Roman"/>
              </a:rPr>
              <a:t>completion</a:t>
            </a:r>
            <a:r>
              <a:rPr lang="da-DK" sz="1400" dirty="0">
                <a:latin typeface="Verdana"/>
                <a:ea typeface="Calibri"/>
                <a:cs typeface="Times New Roman"/>
              </a:rPr>
              <a:t> </a:t>
            </a:r>
            <a:r>
              <a:rPr lang="da-DK" sz="1400" dirty="0" err="1">
                <a:latin typeface="Verdana"/>
                <a:ea typeface="Calibri"/>
                <a:cs typeface="Times New Roman"/>
              </a:rPr>
              <a:t>certificate</a:t>
            </a:r>
            <a:endParaRPr lang="da-DK" sz="1400" dirty="0">
              <a:latin typeface="Verdana"/>
              <a:ea typeface="Calibri"/>
              <a:cs typeface="Times New Roman"/>
            </a:endParaRPr>
          </a:p>
          <a:p>
            <a:pPr marL="0" indent="0">
              <a:buNone/>
            </a:pPr>
            <a:endParaRPr lang="da-DK" sz="1400" dirty="0"/>
          </a:p>
        </p:txBody>
      </p:sp>
      <p:pic>
        <p:nvPicPr>
          <p:cNvPr id="4" name="Billede 3">
            <a:extLst>
              <a:ext uri="{FF2B5EF4-FFF2-40B4-BE49-F238E27FC236}">
                <a16:creationId xmlns:a16="http://schemas.microsoft.com/office/drawing/2014/main" id="{C3BD7AD0-494E-4625-8B28-6941D622B17D}"/>
              </a:ext>
            </a:extLst>
          </p:cNvPr>
          <p:cNvPicPr>
            <a:picLocks noChangeAspect="1"/>
          </p:cNvPicPr>
          <p:nvPr/>
        </p:nvPicPr>
        <p:blipFill>
          <a:blip r:embed="rId3"/>
          <a:stretch>
            <a:fillRect/>
          </a:stretch>
        </p:blipFill>
        <p:spPr>
          <a:xfrm>
            <a:off x="0" y="1703925"/>
            <a:ext cx="9144000" cy="3450150"/>
          </a:xfrm>
          <a:prstGeom prst="rect">
            <a:avLst/>
          </a:prstGeom>
        </p:spPr>
      </p:pic>
      <p:sp>
        <p:nvSpPr>
          <p:cNvPr id="6" name="Tekstfelt 5">
            <a:extLst>
              <a:ext uri="{FF2B5EF4-FFF2-40B4-BE49-F238E27FC236}">
                <a16:creationId xmlns:a16="http://schemas.microsoft.com/office/drawing/2014/main" id="{DDA6342C-EC59-4568-9748-0F4B20A458EC}"/>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544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84535"/>
            <a:ext cx="7128594" cy="308161"/>
          </a:xfrm>
        </p:spPr>
        <p:txBody>
          <a:bodyPr/>
          <a:lstStyle/>
          <a:p>
            <a:r>
              <a:rPr lang="en-GB" dirty="0" err="1"/>
              <a:t>Uddannelseskrav</a:t>
            </a:r>
            <a:r>
              <a:rPr lang="en-GB" dirty="0"/>
              <a:t> PART-FCL :</a:t>
            </a: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11</a:t>
            </a:fld>
            <a:endParaRPr lang="en-GB" dirty="0"/>
          </a:p>
        </p:txBody>
      </p:sp>
      <p:sp>
        <p:nvSpPr>
          <p:cNvPr id="3" name="Textplatzhalter 2"/>
          <p:cNvSpPr>
            <a:spLocks noGrp="1"/>
          </p:cNvSpPr>
          <p:nvPr>
            <p:ph type="body" sz="quarter" idx="10"/>
          </p:nvPr>
        </p:nvSpPr>
        <p:spPr>
          <a:xfrm>
            <a:off x="467544" y="980728"/>
            <a:ext cx="8224019" cy="5328592"/>
          </a:xfrm>
        </p:spPr>
        <p:txBody>
          <a:bodyPr/>
          <a:lstStyle/>
          <a:p>
            <a:pPr marL="0" lvl="1" indent="0">
              <a:buClr>
                <a:schemeClr val="accent1"/>
              </a:buClr>
              <a:buNone/>
            </a:pPr>
            <a:r>
              <a:rPr lang="da-DK" sz="1400" dirty="0">
                <a:latin typeface="Verdana"/>
                <a:ea typeface="Calibri"/>
                <a:cs typeface="Times New Roman"/>
              </a:rPr>
              <a:t>Course </a:t>
            </a:r>
            <a:r>
              <a:rPr lang="da-DK" sz="1400" dirty="0" err="1">
                <a:latin typeface="Verdana"/>
                <a:ea typeface="Calibri"/>
                <a:cs typeface="Times New Roman"/>
              </a:rPr>
              <a:t>completion</a:t>
            </a:r>
            <a:r>
              <a:rPr lang="da-DK" sz="1400" dirty="0">
                <a:latin typeface="Verdana"/>
                <a:ea typeface="Calibri"/>
                <a:cs typeface="Times New Roman"/>
              </a:rPr>
              <a:t> </a:t>
            </a:r>
            <a:r>
              <a:rPr lang="da-DK" sz="1400" dirty="0" err="1">
                <a:latin typeface="Verdana"/>
                <a:ea typeface="Calibri"/>
                <a:cs typeface="Times New Roman"/>
              </a:rPr>
              <a:t>certificate</a:t>
            </a:r>
            <a:endParaRPr lang="da-DK" sz="1400" dirty="0">
              <a:latin typeface="Verdana"/>
              <a:ea typeface="Calibri"/>
              <a:cs typeface="Times New Roman"/>
            </a:endParaRPr>
          </a:p>
          <a:p>
            <a:pPr marL="0" indent="0">
              <a:buNone/>
            </a:pPr>
            <a:endParaRPr lang="da-DK"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915" y="1321225"/>
            <a:ext cx="6024421" cy="550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felt 5">
            <a:extLst>
              <a:ext uri="{FF2B5EF4-FFF2-40B4-BE49-F238E27FC236}">
                <a16:creationId xmlns:a16="http://schemas.microsoft.com/office/drawing/2014/main" id="{4993DADF-22AA-492F-B3B2-8EB463264A6B}"/>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06848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84535"/>
            <a:ext cx="7128594" cy="308161"/>
          </a:xfrm>
        </p:spPr>
        <p:txBody>
          <a:bodyPr/>
          <a:lstStyle/>
          <a:p>
            <a:r>
              <a:rPr lang="en-GB" dirty="0" err="1"/>
              <a:t>Uddannelseskrav</a:t>
            </a:r>
            <a:r>
              <a:rPr lang="en-GB" dirty="0"/>
              <a:t> PART-FCL :</a:t>
            </a: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12</a:t>
            </a:fld>
            <a:endParaRPr lang="en-GB" dirty="0"/>
          </a:p>
        </p:txBody>
      </p:sp>
      <p:sp>
        <p:nvSpPr>
          <p:cNvPr id="3" name="Textplatzhalter 2"/>
          <p:cNvSpPr>
            <a:spLocks noGrp="1"/>
          </p:cNvSpPr>
          <p:nvPr>
            <p:ph type="body" sz="quarter" idx="10"/>
          </p:nvPr>
        </p:nvSpPr>
        <p:spPr>
          <a:xfrm>
            <a:off x="467544" y="980728"/>
            <a:ext cx="8224019" cy="5328592"/>
          </a:xfrm>
        </p:spPr>
        <p:txBody>
          <a:bodyPr/>
          <a:lstStyle/>
          <a:p>
            <a:pPr marL="0" indent="0">
              <a:buNone/>
            </a:pPr>
            <a:r>
              <a:rPr lang="da-DK" sz="1600" dirty="0" err="1">
                <a:latin typeface="Arial" panose="020B0604020202020204" pitchFamily="34" charset="0"/>
                <a:cs typeface="Arial" panose="020B0604020202020204" pitchFamily="34" charset="0"/>
              </a:rPr>
              <a:t>Skilltest</a:t>
            </a:r>
            <a:r>
              <a:rPr lang="da-DK" sz="1600" dirty="0">
                <a:latin typeface="Arial" panose="020B0604020202020204" pitchFamily="34" charset="0"/>
                <a:cs typeface="Arial" panose="020B0604020202020204" pitchFamily="34" charset="0"/>
              </a:rPr>
              <a:t> på ikke-EASA certifikatindehavere:</a:t>
            </a:r>
          </a:p>
          <a:p>
            <a:pPr marL="0" indent="0">
              <a:buNone/>
            </a:pPr>
            <a:r>
              <a:rPr lang="da-DK" sz="1400" dirty="0" err="1">
                <a:latin typeface="Arial" panose="020B0604020202020204" pitchFamily="34" charset="0"/>
                <a:cs typeface="Arial" panose="020B0604020202020204" pitchFamily="34" charset="0"/>
              </a:rPr>
              <a:t>Skilltest</a:t>
            </a:r>
            <a:r>
              <a:rPr lang="da-DK" sz="1400" dirty="0">
                <a:latin typeface="Arial" panose="020B0604020202020204" pitchFamily="34" charset="0"/>
                <a:cs typeface="Arial" panose="020B0604020202020204" pitchFamily="34" charset="0"/>
              </a:rPr>
              <a:t> på ikke EASA piloter beskrives ingen steder og kan derfor kun udføres efter tilladelse fra pilotens myndighed. Her skal </a:t>
            </a:r>
            <a:r>
              <a:rPr lang="da-DK" sz="1400" dirty="0" err="1">
                <a:latin typeface="Arial" panose="020B0604020202020204" pitchFamily="34" charset="0"/>
                <a:cs typeface="Arial" panose="020B0604020202020204" pitchFamily="34" charset="0"/>
              </a:rPr>
              <a:t>examiner</a:t>
            </a:r>
            <a:r>
              <a:rPr lang="da-DK" sz="1400" dirty="0">
                <a:latin typeface="Arial" panose="020B0604020202020204" pitchFamily="34" charset="0"/>
                <a:cs typeface="Arial" panose="020B0604020202020204" pitchFamily="34" charset="0"/>
              </a:rPr>
              <a:t> være meget påpasselig med, at den prøve der laves ikke overskrider de rettigheder der er givet fra fremmed myndighed, samt de begrænsninger der måtte være på EASA </a:t>
            </a:r>
            <a:r>
              <a:rPr lang="da-DK" sz="1400" dirty="0" err="1">
                <a:latin typeface="Arial" panose="020B0604020202020204" pitchFamily="34" charset="0"/>
                <a:cs typeface="Arial" panose="020B0604020202020204" pitchFamily="34" charset="0"/>
              </a:rPr>
              <a:t>examiner</a:t>
            </a:r>
            <a:r>
              <a:rPr lang="da-DK" sz="1400" dirty="0">
                <a:latin typeface="Arial" panose="020B0604020202020204" pitchFamily="34" charset="0"/>
                <a:cs typeface="Arial" panose="020B0604020202020204" pitchFamily="34" charset="0"/>
              </a:rPr>
              <a:t> certifikat.</a:t>
            </a:r>
          </a:p>
        </p:txBody>
      </p:sp>
      <p:sp>
        <p:nvSpPr>
          <p:cNvPr id="5" name="Tekstfelt 4">
            <a:extLst>
              <a:ext uri="{FF2B5EF4-FFF2-40B4-BE49-F238E27FC236}">
                <a16:creationId xmlns:a16="http://schemas.microsoft.com/office/drawing/2014/main" id="{2102A357-665A-4D47-AAF5-49EDAF80D143}"/>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46452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84535"/>
            <a:ext cx="7128594" cy="308161"/>
          </a:xfrm>
        </p:spPr>
        <p:txBody>
          <a:bodyPr/>
          <a:lstStyle/>
          <a:p>
            <a:r>
              <a:rPr lang="en-GB" dirty="0" err="1"/>
              <a:t>Uddannelseskrav</a:t>
            </a:r>
            <a:r>
              <a:rPr lang="en-GB" dirty="0"/>
              <a:t> PART-FCL :</a:t>
            </a: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13</a:t>
            </a:fld>
            <a:endParaRPr lang="en-GB" dirty="0"/>
          </a:p>
        </p:txBody>
      </p:sp>
      <p:sp>
        <p:nvSpPr>
          <p:cNvPr id="3" name="Textplatzhalter 2"/>
          <p:cNvSpPr>
            <a:spLocks noGrp="1"/>
          </p:cNvSpPr>
          <p:nvPr>
            <p:ph type="body" sz="quarter" idx="10"/>
          </p:nvPr>
        </p:nvSpPr>
        <p:spPr>
          <a:xfrm>
            <a:off x="395536" y="1052736"/>
            <a:ext cx="8224019" cy="5328592"/>
          </a:xfrm>
        </p:spPr>
        <p:txBody>
          <a:bodyPr/>
          <a:lstStyle/>
          <a:p>
            <a:pPr marL="0" indent="0">
              <a:buNone/>
            </a:pPr>
            <a:r>
              <a:rPr lang="da-DK" sz="1600" dirty="0" err="1">
                <a:latin typeface="Arial" panose="020B0604020202020204" pitchFamily="34" charset="0"/>
                <a:cs typeface="Arial" panose="020B0604020202020204" pitchFamily="34" charset="0"/>
              </a:rPr>
              <a:t>Skilltest</a:t>
            </a:r>
            <a:r>
              <a:rPr lang="da-DK" sz="1600" dirty="0">
                <a:latin typeface="Arial" panose="020B0604020202020204" pitchFamily="34" charset="0"/>
                <a:cs typeface="Arial" panose="020B0604020202020204" pitchFamily="34" charset="0"/>
              </a:rPr>
              <a:t> for at overføre ikke EASA typerettigheder til EASA certifikat</a:t>
            </a:r>
            <a:r>
              <a:rPr lang="da-DK" sz="1400" dirty="0">
                <a:latin typeface="Arial" panose="020B0604020202020204" pitchFamily="34" charset="0"/>
                <a:cs typeface="Arial" panose="020B0604020202020204" pitchFamily="34" charset="0"/>
              </a:rPr>
              <a:t>:</a:t>
            </a:r>
          </a:p>
          <a:p>
            <a:pPr marL="0" indent="0">
              <a:spcBef>
                <a:spcPts val="600"/>
              </a:spcBef>
              <a:buNone/>
            </a:pPr>
            <a:r>
              <a:rPr lang="da-DK" sz="1600" dirty="0">
                <a:latin typeface="Arial" panose="020B0604020202020204" pitchFamily="34" charset="0"/>
                <a:cs typeface="Arial" panose="020B0604020202020204" pitchFamily="34" charset="0"/>
              </a:rPr>
              <a:t>PART-FCL </a:t>
            </a:r>
            <a:r>
              <a:rPr lang="da-DK" sz="1600" dirty="0" err="1">
                <a:latin typeface="Arial" panose="020B0604020202020204" pitchFamily="34" charset="0"/>
                <a:cs typeface="Arial" panose="020B0604020202020204" pitchFamily="34" charset="0"/>
              </a:rPr>
              <a:t>Annex</a:t>
            </a:r>
            <a:r>
              <a:rPr lang="da-DK" sz="1600" dirty="0">
                <a:latin typeface="Arial" panose="020B0604020202020204" pitchFamily="34" charset="0"/>
                <a:cs typeface="Arial" panose="020B0604020202020204" pitchFamily="34" charset="0"/>
              </a:rPr>
              <a:t> III C:</a:t>
            </a:r>
          </a:p>
          <a:p>
            <a:pPr marL="0" indent="0">
              <a:spcBef>
                <a:spcPts val="600"/>
              </a:spcBef>
              <a:buNone/>
            </a:pPr>
            <a:r>
              <a:rPr lang="en-US" sz="1600" dirty="0">
                <a:latin typeface="Arial" panose="020B0604020202020204" pitchFamily="34" charset="0"/>
                <a:cs typeface="Arial" panose="020B0604020202020204" pitchFamily="34" charset="0"/>
              </a:rPr>
              <a:t>ACCEPTANCE OF CLASS AND TYPE RATINGS</a:t>
            </a:r>
          </a:p>
          <a:p>
            <a:pPr marL="355600" indent="-355600">
              <a:spcBef>
                <a:spcPts val="0"/>
              </a:spcBef>
              <a:buNone/>
              <a:tabLst>
                <a:tab pos="355600" algn="l"/>
              </a:tabLst>
            </a:pPr>
            <a:r>
              <a:rPr lang="en-US" sz="1600" dirty="0">
                <a:latin typeface="Arial" panose="020B0604020202020204" pitchFamily="34" charset="0"/>
                <a:cs typeface="Arial" panose="020B0604020202020204" pitchFamily="34" charset="0"/>
              </a:rPr>
              <a:t>1.	A valid class or type rating contained in a </a:t>
            </a:r>
            <a:r>
              <a:rPr lang="en-US" sz="1600" dirty="0" err="1">
                <a:latin typeface="Arial" panose="020B0604020202020204" pitchFamily="34" charset="0"/>
                <a:cs typeface="Arial" panose="020B0604020202020204" pitchFamily="34" charset="0"/>
              </a:rPr>
              <a:t>licence</a:t>
            </a:r>
            <a:r>
              <a:rPr lang="en-US" sz="1600" dirty="0">
                <a:latin typeface="Arial" panose="020B0604020202020204" pitchFamily="34" charset="0"/>
                <a:cs typeface="Arial" panose="020B0604020202020204" pitchFamily="34" charset="0"/>
              </a:rPr>
              <a:t> issued by a third country may be inserted in a Part-FCL </a:t>
            </a:r>
            <a:r>
              <a:rPr lang="en-US" sz="1600" dirty="0" err="1">
                <a:latin typeface="Arial" panose="020B0604020202020204" pitchFamily="34" charset="0"/>
                <a:cs typeface="Arial" panose="020B0604020202020204" pitchFamily="34" charset="0"/>
              </a:rPr>
              <a:t>licence</a:t>
            </a:r>
            <a:r>
              <a:rPr lang="en-US" sz="1600" dirty="0">
                <a:latin typeface="Arial" panose="020B0604020202020204" pitchFamily="34" charset="0"/>
                <a:cs typeface="Arial" panose="020B0604020202020204" pitchFamily="34" charset="0"/>
              </a:rPr>
              <a:t> provided that the applicant:</a:t>
            </a:r>
          </a:p>
          <a:p>
            <a:pPr marL="355600" indent="-355600">
              <a:buNone/>
              <a:tabLst>
                <a:tab pos="355600" algn="l"/>
              </a:tabLst>
            </a:pPr>
            <a:r>
              <a:rPr lang="en-US" sz="1600" dirty="0">
                <a:latin typeface="Arial" panose="020B0604020202020204" pitchFamily="34" charset="0"/>
                <a:cs typeface="Arial" panose="020B0604020202020204" pitchFamily="34" charset="0"/>
              </a:rPr>
              <a:t>(a)	complies with the experience requirements and the prerequisites for the issue of the applicable type or class rating in accordance with Part-FCL;</a:t>
            </a:r>
          </a:p>
          <a:p>
            <a:pPr marL="355600" indent="-355600">
              <a:buNone/>
              <a:tabLst>
                <a:tab pos="355600" algn="l"/>
              </a:tabLst>
            </a:pPr>
            <a:r>
              <a:rPr lang="en-US" sz="1600" dirty="0">
                <a:latin typeface="Arial" panose="020B0604020202020204" pitchFamily="34" charset="0"/>
                <a:cs typeface="Arial" panose="020B0604020202020204" pitchFamily="34" charset="0"/>
              </a:rPr>
              <a:t>(b)	passes the relevant skill test for the issue of the applicable type or class rating in accordance with Part-FCL;</a:t>
            </a:r>
          </a:p>
          <a:p>
            <a:pPr marL="355600" indent="-355600">
              <a:buNone/>
              <a:tabLst>
                <a:tab pos="355600" algn="l"/>
              </a:tabLst>
            </a:pPr>
            <a:r>
              <a:rPr lang="en-US" sz="1600" dirty="0">
                <a:latin typeface="Arial" panose="020B0604020202020204" pitchFamily="34" charset="0"/>
                <a:cs typeface="Arial" panose="020B0604020202020204" pitchFamily="34" charset="0"/>
              </a:rPr>
              <a:t>(c)	is in current flying practice;</a:t>
            </a:r>
          </a:p>
          <a:p>
            <a:pPr marL="355600" indent="-355600">
              <a:buNone/>
              <a:tabLst>
                <a:tab pos="355600" algn="l"/>
              </a:tabLst>
            </a:pPr>
            <a:r>
              <a:rPr lang="en-US" sz="1600" dirty="0">
                <a:latin typeface="Arial" panose="020B0604020202020204" pitchFamily="34" charset="0"/>
                <a:cs typeface="Arial" panose="020B0604020202020204" pitchFamily="34" charset="0"/>
              </a:rPr>
              <a:t>(d)	has no less than:</a:t>
            </a:r>
          </a:p>
          <a:p>
            <a:pPr marL="355600" indent="-355600">
              <a:spcBef>
                <a:spcPts val="0"/>
              </a:spcBef>
              <a:buNone/>
              <a:tabLst>
                <a:tab pos="355600" algn="l"/>
                <a:tab pos="719138" algn="l"/>
              </a:tabLst>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a:t>
            </a:r>
            <a:r>
              <a:rPr lang="en-US" sz="1600" dirty="0">
                <a:latin typeface="Arial" panose="020B0604020202020204" pitchFamily="34" charset="0"/>
                <a:cs typeface="Arial" panose="020B0604020202020204" pitchFamily="34" charset="0"/>
              </a:rPr>
              <a:t>)	for </a:t>
            </a:r>
            <a:r>
              <a:rPr lang="en-US" sz="1600" dirty="0" err="1">
                <a:latin typeface="Arial" panose="020B0604020202020204" pitchFamily="34" charset="0"/>
                <a:cs typeface="Arial" panose="020B0604020202020204" pitchFamily="34" charset="0"/>
              </a:rPr>
              <a:t>aeroplane</a:t>
            </a:r>
            <a:r>
              <a:rPr lang="en-US" sz="1600" dirty="0">
                <a:latin typeface="Arial" panose="020B0604020202020204" pitchFamily="34" charset="0"/>
                <a:cs typeface="Arial" panose="020B0604020202020204" pitchFamily="34" charset="0"/>
              </a:rPr>
              <a:t> class ratings, 100 hours of flight experience as a pilot in that class;</a:t>
            </a:r>
          </a:p>
          <a:p>
            <a:pPr marL="355600" indent="-355600">
              <a:buNone/>
              <a:tabLst>
                <a:tab pos="355600" algn="l"/>
                <a:tab pos="719138" algn="l"/>
              </a:tabLst>
            </a:pPr>
            <a:r>
              <a:rPr lang="en-US" sz="1600" dirty="0">
                <a:latin typeface="Arial" panose="020B0604020202020204" pitchFamily="34" charset="0"/>
                <a:cs typeface="Arial" panose="020B0604020202020204" pitchFamily="34" charset="0"/>
              </a:rPr>
              <a:t>	(ii)	for </a:t>
            </a:r>
            <a:r>
              <a:rPr lang="en-US" sz="1600" dirty="0" err="1">
                <a:latin typeface="Arial" panose="020B0604020202020204" pitchFamily="34" charset="0"/>
                <a:cs typeface="Arial" panose="020B0604020202020204" pitchFamily="34" charset="0"/>
              </a:rPr>
              <a:t>aeroplane</a:t>
            </a:r>
            <a:r>
              <a:rPr lang="en-US" sz="1600" dirty="0">
                <a:latin typeface="Arial" panose="020B0604020202020204" pitchFamily="34" charset="0"/>
                <a:cs typeface="Arial" panose="020B0604020202020204" pitchFamily="34" charset="0"/>
              </a:rPr>
              <a:t> type ratings, 500 hours of flight experience as a pilot in that type;</a:t>
            </a:r>
          </a:p>
          <a:p>
            <a:pPr marL="719138" indent="-355600">
              <a:buNone/>
              <a:tabLst>
                <a:tab pos="719138" algn="l"/>
              </a:tabLst>
            </a:pPr>
            <a:r>
              <a:rPr lang="en-US" sz="1600" dirty="0">
                <a:latin typeface="Arial" panose="020B0604020202020204" pitchFamily="34" charset="0"/>
                <a:cs typeface="Arial" panose="020B0604020202020204" pitchFamily="34" charset="0"/>
              </a:rPr>
              <a:t>(iii)	for single-engine helicopters with a maximum certificated take-off mass of up to  3 175 kg, 100 hours of flight experience as a pilot in that type;</a:t>
            </a:r>
          </a:p>
          <a:p>
            <a:pPr marL="719138" indent="-719138">
              <a:buNone/>
              <a:tabLst>
                <a:tab pos="355600" algn="l"/>
                <a:tab pos="719138" algn="l"/>
              </a:tabLst>
            </a:pPr>
            <a:r>
              <a:rPr lang="en-US" sz="1600" dirty="0">
                <a:latin typeface="Arial" panose="020B0604020202020204" pitchFamily="34" charset="0"/>
                <a:cs typeface="Arial" panose="020B0604020202020204" pitchFamily="34" charset="0"/>
              </a:rPr>
              <a:t>	(iv)	for all other helicopters, 350 hours of flight experience as a pilot on that type.</a:t>
            </a:r>
          </a:p>
          <a:p>
            <a:pPr marL="0" indent="0">
              <a:buNone/>
            </a:pPr>
            <a:endParaRPr lang="da-DK" sz="1600" dirty="0">
              <a:latin typeface="Arial" panose="020B0604020202020204" pitchFamily="34" charset="0"/>
              <a:cs typeface="Arial" panose="020B0604020202020204" pitchFamily="34" charset="0"/>
            </a:endParaRPr>
          </a:p>
        </p:txBody>
      </p:sp>
      <p:sp>
        <p:nvSpPr>
          <p:cNvPr id="5" name="Tekstfelt 4">
            <a:extLst>
              <a:ext uri="{FF2B5EF4-FFF2-40B4-BE49-F238E27FC236}">
                <a16:creationId xmlns:a16="http://schemas.microsoft.com/office/drawing/2014/main" id="{1D9BFA0E-A776-42CB-8B29-49EA91B072A6}"/>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14094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84535"/>
            <a:ext cx="7128594" cy="308161"/>
          </a:xfrm>
        </p:spPr>
        <p:txBody>
          <a:bodyPr/>
          <a:lstStyle/>
          <a:p>
            <a:r>
              <a:rPr lang="en-GB" dirty="0" err="1"/>
              <a:t>Uddannelseskrav</a:t>
            </a:r>
            <a:r>
              <a:rPr lang="en-GB" dirty="0"/>
              <a:t> PART-FCL :</a:t>
            </a: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14</a:t>
            </a:fld>
            <a:endParaRPr lang="en-GB" dirty="0"/>
          </a:p>
        </p:txBody>
      </p:sp>
      <p:sp>
        <p:nvSpPr>
          <p:cNvPr id="3" name="Textplatzhalter 2"/>
          <p:cNvSpPr>
            <a:spLocks noGrp="1"/>
          </p:cNvSpPr>
          <p:nvPr>
            <p:ph type="body" sz="quarter" idx="10"/>
          </p:nvPr>
        </p:nvSpPr>
        <p:spPr>
          <a:xfrm>
            <a:off x="467544" y="980728"/>
            <a:ext cx="8224019" cy="5328592"/>
          </a:xfrm>
        </p:spPr>
        <p:txBody>
          <a:bodyPr/>
          <a:lstStyle/>
          <a:p>
            <a:pPr marL="0" indent="0">
              <a:buNone/>
            </a:pPr>
            <a:r>
              <a:rPr lang="da-DK" sz="1600" dirty="0">
                <a:latin typeface="Arial" panose="020B0604020202020204" pitchFamily="34" charset="0"/>
                <a:cs typeface="Arial" panose="020B0604020202020204" pitchFamily="34" charset="0"/>
              </a:rPr>
              <a:t>Krav om gyldig </a:t>
            </a:r>
            <a:r>
              <a:rPr lang="da-DK" sz="1600" dirty="0" err="1">
                <a:latin typeface="Arial" panose="020B0604020202020204" pitchFamily="34" charset="0"/>
                <a:cs typeface="Arial" panose="020B0604020202020204" pitchFamily="34" charset="0"/>
              </a:rPr>
              <a:t>Multi</a:t>
            </a:r>
            <a:r>
              <a:rPr lang="da-DK" sz="1600" dirty="0">
                <a:latin typeface="Arial" panose="020B0604020202020204" pitchFamily="34" charset="0"/>
                <a:cs typeface="Arial" panose="020B0604020202020204" pitchFamily="34" charset="0"/>
              </a:rPr>
              <a:t> Engine IR (MEIR) ved type rating:</a:t>
            </a:r>
          </a:p>
          <a:p>
            <a:pPr marL="342900" indent="-342900">
              <a:buFont typeface="+mj-lt"/>
              <a:buAutoNum type="arabicPeriod"/>
            </a:pPr>
            <a:r>
              <a:rPr lang="da-DK" sz="1600" dirty="0">
                <a:latin typeface="Arial" panose="020B0604020202020204" pitchFamily="34" charset="0"/>
                <a:cs typeface="Arial" panose="020B0604020202020204" pitchFamily="34" charset="0"/>
              </a:rPr>
              <a:t>Ved første type rating skal man have en gyldig MEIR, ingen udtagelser.</a:t>
            </a:r>
          </a:p>
          <a:p>
            <a:pPr marL="342900" indent="-342900">
              <a:buFont typeface="+mj-lt"/>
              <a:buAutoNum type="arabicPeriod"/>
            </a:pPr>
            <a:r>
              <a:rPr lang="da-DK" sz="1600" dirty="0">
                <a:latin typeface="Arial" panose="020B0604020202020204" pitchFamily="34" charset="0"/>
                <a:cs typeface="Arial" panose="020B0604020202020204" pitchFamily="34" charset="0"/>
              </a:rPr>
              <a:t>Ved yderligere type ratings, accepterer vi at aspiranten ikke har gyldig MEIR ved kursets start. Men så skal der lægges ekstra træning ind i uddannelsen, som kompenserer for dette.</a:t>
            </a:r>
          </a:p>
        </p:txBody>
      </p:sp>
      <p:sp>
        <p:nvSpPr>
          <p:cNvPr id="5" name="Tekstfelt 4">
            <a:extLst>
              <a:ext uri="{FF2B5EF4-FFF2-40B4-BE49-F238E27FC236}">
                <a16:creationId xmlns:a16="http://schemas.microsoft.com/office/drawing/2014/main" id="{5151475E-1E86-4D08-A47A-8E6BCF0E3C20}"/>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417426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7777"/>
            <a:ext cx="7128594" cy="320601"/>
          </a:xfrm>
        </p:spPr>
        <p:txBody>
          <a:bodyPr/>
          <a:lstStyle/>
          <a:p>
            <a:pPr lvl="0"/>
            <a:r>
              <a:rPr lang="en-US" sz="1600" dirty="0" err="1">
                <a:latin typeface="Arial" panose="020B0604020202020204" pitchFamily="34" charset="0"/>
                <a:ea typeface="Calibri"/>
                <a:cs typeface="Arial" panose="020B0604020202020204" pitchFamily="34" charset="0"/>
              </a:rPr>
              <a:t>Brug</a:t>
            </a:r>
            <a:r>
              <a:rPr lang="en-US" sz="1600" dirty="0">
                <a:latin typeface="Arial" panose="020B0604020202020204" pitchFamily="34" charset="0"/>
                <a:ea typeface="Calibri"/>
                <a:cs typeface="Arial" panose="020B0604020202020204" pitchFamily="34" charset="0"/>
              </a:rPr>
              <a:t> </a:t>
            </a:r>
            <a:r>
              <a:rPr lang="en-US" sz="1600" dirty="0" err="1">
                <a:latin typeface="Arial" panose="020B0604020202020204" pitchFamily="34" charset="0"/>
                <a:ea typeface="Calibri"/>
                <a:cs typeface="Arial" panose="020B0604020202020204" pitchFamily="34" charset="0"/>
              </a:rPr>
              <a:t>af</a:t>
            </a:r>
            <a:r>
              <a:rPr lang="en-US" sz="1600" dirty="0">
                <a:latin typeface="Arial" panose="020B0604020202020204" pitchFamily="34" charset="0"/>
                <a:ea typeface="Calibri"/>
                <a:cs typeface="Arial" panose="020B0604020202020204" pitchFamily="34" charset="0"/>
              </a:rPr>
              <a:t> ”Temp permit to act as pilot” inclusive procedure </a:t>
            </a:r>
            <a:r>
              <a:rPr lang="en-US" sz="1600" dirty="0" err="1">
                <a:latin typeface="Arial" panose="020B0604020202020204" pitchFamily="34" charset="0"/>
                <a:ea typeface="Calibri"/>
                <a:cs typeface="Arial" panose="020B0604020202020204" pitchFamily="34" charset="0"/>
              </a:rPr>
              <a:t>og</a:t>
            </a:r>
            <a:r>
              <a:rPr lang="en-US" sz="1600" dirty="0">
                <a:latin typeface="Arial" panose="020B0604020202020204" pitchFamily="34" charset="0"/>
                <a:ea typeface="Calibri"/>
                <a:cs typeface="Arial" panose="020B0604020202020204" pitchFamily="34" charset="0"/>
              </a:rPr>
              <a:t> </a:t>
            </a:r>
            <a:r>
              <a:rPr lang="en-US" sz="1600" dirty="0" err="1">
                <a:latin typeface="Arial" panose="020B0604020202020204" pitchFamily="34" charset="0"/>
                <a:ea typeface="Calibri"/>
                <a:cs typeface="Arial" panose="020B0604020202020204" pitchFamily="34" charset="0"/>
              </a:rPr>
              <a:t>ansvar</a:t>
            </a:r>
            <a:endParaRPr lang="en-GB" sz="1600" dirty="0">
              <a:latin typeface="Arial" panose="020B0604020202020204" pitchFamily="34" charset="0"/>
              <a:cs typeface="Arial" panose="020B0604020202020204" pitchFamily="34" charset="0"/>
            </a:endParaRP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15</a:t>
            </a:fld>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128588"/>
            <a:ext cx="7581900" cy="660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2B707702-25DB-408F-A2E4-EFA2D02742F9}"/>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83878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7777"/>
            <a:ext cx="7128594" cy="320601"/>
          </a:xfrm>
        </p:spPr>
        <p:txBody>
          <a:bodyPr/>
          <a:lstStyle/>
          <a:p>
            <a:pPr lvl="0"/>
            <a:r>
              <a:rPr lang="en-US" sz="1600" dirty="0" err="1">
                <a:latin typeface="Arial" panose="020B0604020202020204" pitchFamily="34" charset="0"/>
                <a:ea typeface="Calibri"/>
                <a:cs typeface="Arial" panose="020B0604020202020204" pitchFamily="34" charset="0"/>
              </a:rPr>
              <a:t>Brug</a:t>
            </a:r>
            <a:r>
              <a:rPr lang="en-US" sz="1600" dirty="0">
                <a:latin typeface="Arial" panose="020B0604020202020204" pitchFamily="34" charset="0"/>
                <a:ea typeface="Calibri"/>
                <a:cs typeface="Arial" panose="020B0604020202020204" pitchFamily="34" charset="0"/>
              </a:rPr>
              <a:t> </a:t>
            </a:r>
            <a:r>
              <a:rPr lang="en-US" sz="1600" dirty="0" err="1">
                <a:latin typeface="Arial" panose="020B0604020202020204" pitchFamily="34" charset="0"/>
                <a:ea typeface="Calibri"/>
                <a:cs typeface="Arial" panose="020B0604020202020204" pitchFamily="34" charset="0"/>
              </a:rPr>
              <a:t>af</a:t>
            </a:r>
            <a:r>
              <a:rPr lang="en-US" sz="1600" dirty="0">
                <a:latin typeface="Arial" panose="020B0604020202020204" pitchFamily="34" charset="0"/>
                <a:ea typeface="Calibri"/>
                <a:cs typeface="Arial" panose="020B0604020202020204" pitchFamily="34" charset="0"/>
              </a:rPr>
              <a:t> ”Temp permit to act as pilot” inclusive procedure </a:t>
            </a:r>
            <a:r>
              <a:rPr lang="en-US" sz="1600" dirty="0" err="1">
                <a:latin typeface="Arial" panose="020B0604020202020204" pitchFamily="34" charset="0"/>
                <a:ea typeface="Calibri"/>
                <a:cs typeface="Arial" panose="020B0604020202020204" pitchFamily="34" charset="0"/>
              </a:rPr>
              <a:t>og</a:t>
            </a:r>
            <a:r>
              <a:rPr lang="en-US" sz="1600" dirty="0">
                <a:latin typeface="Arial" panose="020B0604020202020204" pitchFamily="34" charset="0"/>
                <a:ea typeface="Calibri"/>
                <a:cs typeface="Arial" panose="020B0604020202020204" pitchFamily="34" charset="0"/>
              </a:rPr>
              <a:t> </a:t>
            </a:r>
            <a:r>
              <a:rPr lang="en-US" sz="1600" dirty="0" err="1">
                <a:latin typeface="Arial" panose="020B0604020202020204" pitchFamily="34" charset="0"/>
                <a:ea typeface="Calibri"/>
                <a:cs typeface="Arial" panose="020B0604020202020204" pitchFamily="34" charset="0"/>
              </a:rPr>
              <a:t>ansvar</a:t>
            </a:r>
            <a:endParaRPr lang="en-GB" sz="1600" dirty="0">
              <a:latin typeface="Arial" panose="020B0604020202020204" pitchFamily="34" charset="0"/>
              <a:cs typeface="Arial" panose="020B0604020202020204" pitchFamily="34" charset="0"/>
            </a:endParaRP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16</a:t>
            </a:fld>
            <a:endParaRPr lang="en-GB" dirty="0"/>
          </a:p>
        </p:txBody>
      </p:sp>
      <p:sp>
        <p:nvSpPr>
          <p:cNvPr id="3" name="Textplatzhalter 2"/>
          <p:cNvSpPr>
            <a:spLocks noGrp="1"/>
          </p:cNvSpPr>
          <p:nvPr>
            <p:ph type="body" sz="quarter" idx="10"/>
          </p:nvPr>
        </p:nvSpPr>
        <p:spPr>
          <a:xfrm>
            <a:off x="467544" y="5877272"/>
            <a:ext cx="8224019" cy="432048"/>
          </a:xfrm>
        </p:spPr>
        <p:txBody>
          <a:bodyPr/>
          <a:lstStyle/>
          <a:p>
            <a:pPr marL="0" indent="0">
              <a:buNone/>
            </a:pPr>
            <a:r>
              <a:rPr lang="da-DK" sz="1600" dirty="0">
                <a:latin typeface="Arial" panose="020B0604020202020204" pitchFamily="34" charset="0"/>
                <a:cs typeface="Arial" panose="020B0604020202020204" pitchFamily="34" charset="0"/>
                <a:hlinkClick r:id="rId3" action="ppaction://hlinkfile"/>
              </a:rPr>
              <a:t>Open</a:t>
            </a:r>
            <a:endParaRPr lang="da-DK" sz="16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7" y="1036334"/>
            <a:ext cx="6268898" cy="484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felt 5">
            <a:extLst>
              <a:ext uri="{FF2B5EF4-FFF2-40B4-BE49-F238E27FC236}">
                <a16:creationId xmlns:a16="http://schemas.microsoft.com/office/drawing/2014/main" id="{BB9A98FE-92FB-4951-B582-1886D2E35C90}"/>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562858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04664"/>
            <a:ext cx="7560642" cy="288032"/>
          </a:xfrm>
        </p:spPr>
        <p:txBody>
          <a:bodyPr/>
          <a:lstStyle/>
          <a:p>
            <a:r>
              <a:rPr lang="da-DK" sz="1600" dirty="0">
                <a:latin typeface="Arial" panose="020B0604020202020204" pitchFamily="34" charset="0"/>
                <a:ea typeface="Calibri"/>
                <a:cs typeface="Arial" panose="020B0604020202020204" pitchFamily="34" charset="0"/>
              </a:rPr>
              <a:t>”</a:t>
            </a:r>
            <a:r>
              <a:rPr lang="da-DK" sz="1600" dirty="0" err="1">
                <a:latin typeface="Arial" panose="020B0604020202020204" pitchFamily="34" charset="0"/>
                <a:ea typeface="Calibri"/>
                <a:cs typeface="Arial" panose="020B0604020202020204" pitchFamily="34" charset="0"/>
              </a:rPr>
              <a:t>Examiner</a:t>
            </a:r>
            <a:r>
              <a:rPr lang="da-DK" sz="1600" dirty="0">
                <a:latin typeface="Arial" panose="020B0604020202020204" pitchFamily="34" charset="0"/>
                <a:ea typeface="Calibri"/>
                <a:cs typeface="Arial" panose="020B0604020202020204" pitchFamily="34" charset="0"/>
              </a:rPr>
              <a:t> differences </a:t>
            </a:r>
            <a:r>
              <a:rPr lang="da-DK" sz="1600" dirty="0" err="1">
                <a:latin typeface="Arial" panose="020B0604020202020204" pitchFamily="34" charset="0"/>
                <a:ea typeface="Calibri"/>
                <a:cs typeface="Arial" panose="020B0604020202020204" pitchFamily="34" charset="0"/>
              </a:rPr>
              <a:t>document</a:t>
            </a:r>
            <a:r>
              <a:rPr lang="da-DK" sz="1600" dirty="0">
                <a:latin typeface="Arial" panose="020B0604020202020204" pitchFamily="34" charset="0"/>
                <a:ea typeface="Calibri"/>
                <a:cs typeface="Arial" panose="020B0604020202020204" pitchFamily="34" charset="0"/>
              </a:rPr>
              <a:t>” samt rapporteringskrav på examiner.dk</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17</a:t>
            </a:fld>
            <a:endParaRPr lang="en-GB" dirty="0"/>
          </a:p>
        </p:txBody>
      </p:sp>
      <p:sp>
        <p:nvSpPr>
          <p:cNvPr id="3" name="Textplatzhalter 2"/>
          <p:cNvSpPr>
            <a:spLocks noGrp="1"/>
          </p:cNvSpPr>
          <p:nvPr>
            <p:ph type="body" sz="quarter" idx="10"/>
          </p:nvPr>
        </p:nvSpPr>
        <p:spPr>
          <a:xfrm>
            <a:off x="467544" y="980728"/>
            <a:ext cx="8224019" cy="5328592"/>
          </a:xfrm>
        </p:spPr>
        <p:txBody>
          <a:bodyPr/>
          <a:lstStyle/>
          <a:p>
            <a:pPr marL="0" lvl="1" indent="0">
              <a:buClr>
                <a:schemeClr val="accent1"/>
              </a:buClr>
              <a:buNone/>
            </a:pPr>
            <a:r>
              <a:rPr lang="da-DK" sz="1400" dirty="0">
                <a:latin typeface="Verdana"/>
                <a:ea typeface="Calibri"/>
                <a:cs typeface="Times New Roman"/>
              </a:rPr>
              <a:t>	Dokumentet  </a:t>
            </a:r>
            <a:r>
              <a:rPr lang="da-DK" sz="1400" dirty="0">
                <a:latin typeface="Verdana"/>
                <a:ea typeface="Calibri"/>
                <a:cs typeface="Times New Roman"/>
                <a:hlinkClick r:id="rId3" action="ppaction://hlinkfile"/>
              </a:rPr>
              <a:t>Open</a:t>
            </a:r>
            <a:endParaRPr lang="da-DK" sz="1400" dirty="0">
              <a:latin typeface="Verdana"/>
              <a:ea typeface="Calibri"/>
              <a:cs typeface="Times New Roman"/>
            </a:endParaRPr>
          </a:p>
          <a:p>
            <a:pPr marL="0" indent="0">
              <a:buNone/>
            </a:pPr>
            <a:endParaRPr lang="da-DK" sz="1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80" y="1657351"/>
            <a:ext cx="8110976" cy="3715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felt 5">
            <a:extLst>
              <a:ext uri="{FF2B5EF4-FFF2-40B4-BE49-F238E27FC236}">
                <a16:creationId xmlns:a16="http://schemas.microsoft.com/office/drawing/2014/main" id="{6D4D9408-86E6-4D3C-B028-46400C1CFC0B}"/>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81144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404664"/>
            <a:ext cx="7560642" cy="288032"/>
          </a:xfrm>
        </p:spPr>
        <p:txBody>
          <a:bodyPr/>
          <a:lstStyle/>
          <a:p>
            <a:r>
              <a:rPr lang="da-DK" sz="1600" dirty="0">
                <a:latin typeface="Arial" panose="020B0604020202020204" pitchFamily="34" charset="0"/>
                <a:ea typeface="Calibri"/>
                <a:cs typeface="Arial" panose="020B0604020202020204" pitchFamily="34" charset="0"/>
              </a:rPr>
              <a:t>”</a:t>
            </a:r>
            <a:r>
              <a:rPr lang="da-DK" sz="1600" dirty="0" err="1">
                <a:latin typeface="Arial" panose="020B0604020202020204" pitchFamily="34" charset="0"/>
                <a:ea typeface="Calibri"/>
                <a:cs typeface="Arial" panose="020B0604020202020204" pitchFamily="34" charset="0"/>
              </a:rPr>
              <a:t>Examiner</a:t>
            </a:r>
            <a:r>
              <a:rPr lang="da-DK" sz="1600" dirty="0">
                <a:latin typeface="Arial" panose="020B0604020202020204" pitchFamily="34" charset="0"/>
                <a:ea typeface="Calibri"/>
                <a:cs typeface="Arial" panose="020B0604020202020204" pitchFamily="34" charset="0"/>
              </a:rPr>
              <a:t> differences </a:t>
            </a:r>
            <a:r>
              <a:rPr lang="da-DK" sz="1600" dirty="0" err="1">
                <a:latin typeface="Arial" panose="020B0604020202020204" pitchFamily="34" charset="0"/>
                <a:ea typeface="Calibri"/>
                <a:cs typeface="Arial" panose="020B0604020202020204" pitchFamily="34" charset="0"/>
              </a:rPr>
              <a:t>document</a:t>
            </a:r>
            <a:r>
              <a:rPr lang="da-DK" sz="1600" dirty="0">
                <a:latin typeface="Arial" panose="020B0604020202020204" pitchFamily="34" charset="0"/>
                <a:ea typeface="Calibri"/>
                <a:cs typeface="Arial" panose="020B0604020202020204" pitchFamily="34" charset="0"/>
              </a:rPr>
              <a:t>” samt rapporteringskrav på examiner.dk</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18</a:t>
            </a:fld>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25" y="1412776"/>
            <a:ext cx="9066039"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F66FD568-4454-4BE5-A97E-70C2B8E0EEA4}"/>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4220835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560642" cy="340730"/>
          </a:xfrm>
        </p:spPr>
        <p:txBody>
          <a:bodyPr/>
          <a:lstStyle/>
          <a:p>
            <a:r>
              <a:rPr lang="en-GB" dirty="0" err="1"/>
              <a:t>Krav</a:t>
            </a:r>
            <a:r>
              <a:rPr lang="en-GB" dirty="0"/>
              <a:t> om feedback </a:t>
            </a:r>
            <a:r>
              <a:rPr lang="en-GB" dirty="0" err="1"/>
              <a:t>til</a:t>
            </a:r>
            <a:r>
              <a:rPr lang="en-GB" dirty="0"/>
              <a:t> ATO</a:t>
            </a:r>
            <a:br>
              <a:rPr lang="en-GB" dirty="0"/>
            </a:b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19</a:t>
            </a:fld>
            <a:endParaRPr lang="en-GB"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5" y="1484784"/>
            <a:ext cx="6120681" cy="3620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D22F9936-2801-47D1-B0F3-6808A331FA05}"/>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070174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552440"/>
            <a:ext cx="5651501" cy="308161"/>
          </a:xfrm>
        </p:spPr>
        <p:txBody>
          <a:bodyPr/>
          <a:lstStyle/>
          <a:p>
            <a:r>
              <a:rPr lang="en-GB" dirty="0"/>
              <a:t>Briefing Card SKT privileges</a:t>
            </a: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a:t>
            </a:fld>
            <a:endParaRPr lang="en-GB" dirty="0"/>
          </a:p>
        </p:txBody>
      </p:sp>
      <p:sp>
        <p:nvSpPr>
          <p:cNvPr id="3" name="Textplatzhalter 2"/>
          <p:cNvSpPr>
            <a:spLocks noGrp="1"/>
          </p:cNvSpPr>
          <p:nvPr>
            <p:ph type="body" sz="quarter" idx="10"/>
          </p:nvPr>
        </p:nvSpPr>
        <p:spPr>
          <a:xfrm>
            <a:off x="467544" y="1124745"/>
            <a:ext cx="8224019" cy="4796632"/>
          </a:xfrm>
        </p:spPr>
        <p:txBody>
          <a:bodyPr/>
          <a:lstStyle/>
          <a:p>
            <a:pPr>
              <a:lnSpc>
                <a:spcPct val="115000"/>
              </a:lnSpc>
              <a:spcAft>
                <a:spcPts val="1000"/>
              </a:spcAft>
            </a:pPr>
            <a:r>
              <a:rPr lang="da-DK" sz="1400" dirty="0">
                <a:latin typeface="Verdana"/>
                <a:ea typeface="Calibri"/>
                <a:cs typeface="Times New Roman"/>
              </a:rPr>
              <a:t>Formålet med ”Briefing Card SKT </a:t>
            </a:r>
            <a:r>
              <a:rPr lang="da-DK" sz="1400" dirty="0" err="1">
                <a:latin typeface="Verdana"/>
                <a:ea typeface="Calibri"/>
                <a:cs typeface="Times New Roman"/>
              </a:rPr>
              <a:t>privileges</a:t>
            </a:r>
            <a:r>
              <a:rPr lang="da-DK" sz="1400" dirty="0">
                <a:latin typeface="Verdana"/>
                <a:ea typeface="Calibri"/>
                <a:cs typeface="Times New Roman"/>
              </a:rPr>
              <a:t>” er at guide Senior </a:t>
            </a:r>
            <a:r>
              <a:rPr lang="da-DK" sz="1400" dirty="0" err="1">
                <a:latin typeface="Verdana"/>
                <a:ea typeface="Calibri"/>
                <a:cs typeface="Times New Roman"/>
              </a:rPr>
              <a:t>Examiner</a:t>
            </a:r>
            <a:r>
              <a:rPr lang="da-DK" sz="1400" dirty="0">
                <a:latin typeface="Verdana"/>
                <a:ea typeface="Calibri"/>
                <a:cs typeface="Times New Roman"/>
              </a:rPr>
              <a:t> igennem de briefing-elementer, der skal dækkes i forbindelse med en </a:t>
            </a:r>
            <a:r>
              <a:rPr lang="da-DK" sz="1400" dirty="0" err="1">
                <a:latin typeface="Verdana"/>
                <a:ea typeface="Calibri"/>
                <a:cs typeface="Times New Roman"/>
              </a:rPr>
              <a:t>assessment</a:t>
            </a:r>
            <a:r>
              <a:rPr lang="da-DK" sz="1400" dirty="0">
                <a:latin typeface="Verdana"/>
                <a:ea typeface="Calibri"/>
                <a:cs typeface="Times New Roman"/>
              </a:rPr>
              <a:t>, der giver en </a:t>
            </a:r>
            <a:r>
              <a:rPr lang="da-DK" sz="1400" dirty="0" err="1">
                <a:latin typeface="Verdana"/>
                <a:ea typeface="Calibri"/>
                <a:cs typeface="Times New Roman"/>
              </a:rPr>
              <a:t>examiner</a:t>
            </a:r>
            <a:r>
              <a:rPr lang="da-DK" sz="1400" dirty="0">
                <a:latin typeface="Verdana"/>
                <a:ea typeface="Calibri"/>
                <a:cs typeface="Times New Roman"/>
              </a:rPr>
              <a:t> SKT rettigheder.</a:t>
            </a:r>
            <a:endParaRPr lang="da-DK" sz="1000" dirty="0">
              <a:latin typeface="Verdana"/>
              <a:ea typeface="Calibri"/>
              <a:cs typeface="Times New Roman"/>
            </a:endParaRPr>
          </a:p>
          <a:p>
            <a:pPr>
              <a:lnSpc>
                <a:spcPct val="115000"/>
              </a:lnSpc>
              <a:spcAft>
                <a:spcPts val="1000"/>
              </a:spcAft>
            </a:pPr>
            <a:r>
              <a:rPr lang="da-DK" sz="1400" dirty="0">
                <a:latin typeface="Verdana"/>
                <a:ea typeface="Calibri"/>
                <a:cs typeface="Times New Roman"/>
              </a:rPr>
              <a:t>PART-FCL har ikke defineret nogen træningskrav for at give SKT rettighed til en </a:t>
            </a:r>
            <a:r>
              <a:rPr lang="da-DK" sz="1400" dirty="0" err="1">
                <a:latin typeface="Verdana"/>
                <a:ea typeface="Calibri"/>
                <a:cs typeface="Times New Roman"/>
              </a:rPr>
              <a:t>examiner</a:t>
            </a:r>
            <a:r>
              <a:rPr lang="da-DK" sz="1400" dirty="0">
                <a:latin typeface="Verdana"/>
                <a:ea typeface="Calibri"/>
                <a:cs typeface="Times New Roman"/>
              </a:rPr>
              <a:t>, derfor vil denne procedure dække netop de forskelle der er mellem en </a:t>
            </a:r>
            <a:r>
              <a:rPr lang="da-DK" sz="1400" dirty="0" err="1">
                <a:latin typeface="Verdana"/>
                <a:ea typeface="Calibri"/>
                <a:cs typeface="Times New Roman"/>
              </a:rPr>
              <a:t>examiner</a:t>
            </a:r>
            <a:r>
              <a:rPr lang="da-DK" sz="1400" dirty="0">
                <a:latin typeface="Verdana"/>
                <a:ea typeface="Calibri"/>
                <a:cs typeface="Times New Roman"/>
              </a:rPr>
              <a:t> med PC rettigheder og en </a:t>
            </a:r>
            <a:r>
              <a:rPr lang="da-DK" sz="1400" dirty="0" err="1">
                <a:latin typeface="Verdana"/>
                <a:ea typeface="Calibri"/>
                <a:cs typeface="Times New Roman"/>
              </a:rPr>
              <a:t>examiner</a:t>
            </a:r>
            <a:r>
              <a:rPr lang="da-DK" sz="1400" dirty="0">
                <a:latin typeface="Verdana"/>
                <a:ea typeface="Calibri"/>
                <a:cs typeface="Times New Roman"/>
              </a:rPr>
              <a:t> med SKT rettigheder.</a:t>
            </a:r>
            <a:endParaRPr lang="da-DK" sz="1000" dirty="0">
              <a:latin typeface="Verdana"/>
              <a:ea typeface="Calibri"/>
              <a:cs typeface="Times New Roman"/>
            </a:endParaRPr>
          </a:p>
          <a:p>
            <a:pPr>
              <a:lnSpc>
                <a:spcPct val="115000"/>
              </a:lnSpc>
              <a:spcAft>
                <a:spcPts val="1000"/>
              </a:spcAft>
            </a:pPr>
            <a:r>
              <a:rPr lang="da-DK" sz="1400" dirty="0">
                <a:latin typeface="Verdana"/>
                <a:ea typeface="Calibri"/>
                <a:cs typeface="Times New Roman"/>
              </a:rPr>
              <a:t>Efter denne briefing og en bestået </a:t>
            </a:r>
            <a:r>
              <a:rPr lang="da-DK" sz="1400" dirty="0" err="1">
                <a:latin typeface="Verdana"/>
                <a:ea typeface="Calibri"/>
                <a:cs typeface="Times New Roman"/>
              </a:rPr>
              <a:t>assessment</a:t>
            </a:r>
            <a:r>
              <a:rPr lang="da-DK" sz="1400" dirty="0">
                <a:latin typeface="Verdana"/>
                <a:ea typeface="Calibri"/>
                <a:cs typeface="Times New Roman"/>
              </a:rPr>
              <a:t>, vil </a:t>
            </a:r>
            <a:r>
              <a:rPr lang="da-DK" sz="1400" dirty="0" err="1">
                <a:latin typeface="Verdana"/>
                <a:ea typeface="Calibri"/>
                <a:cs typeface="Times New Roman"/>
              </a:rPr>
              <a:t>examiner</a:t>
            </a:r>
            <a:r>
              <a:rPr lang="da-DK" sz="1400" dirty="0">
                <a:latin typeface="Verdana"/>
                <a:ea typeface="Calibri"/>
                <a:cs typeface="Times New Roman"/>
              </a:rPr>
              <a:t> have rettigheden til at lave type rating </a:t>
            </a:r>
            <a:r>
              <a:rPr lang="da-DK" sz="1400" dirty="0" err="1">
                <a:latin typeface="Verdana"/>
                <a:ea typeface="Calibri"/>
                <a:cs typeface="Times New Roman"/>
              </a:rPr>
              <a:t>skilltest</a:t>
            </a:r>
            <a:r>
              <a:rPr lang="da-DK" sz="1400" dirty="0">
                <a:latin typeface="Verdana"/>
                <a:ea typeface="Calibri"/>
                <a:cs typeface="Times New Roman"/>
              </a:rPr>
              <a:t>. Her skal det klarificeres for </a:t>
            </a:r>
            <a:r>
              <a:rPr lang="da-DK" sz="1400" dirty="0" err="1">
                <a:latin typeface="Verdana"/>
                <a:ea typeface="Calibri"/>
                <a:cs typeface="Times New Roman"/>
              </a:rPr>
              <a:t>applikanten</a:t>
            </a:r>
            <a:r>
              <a:rPr lang="da-DK" sz="1400" dirty="0">
                <a:latin typeface="Verdana"/>
                <a:ea typeface="Calibri"/>
                <a:cs typeface="Times New Roman"/>
              </a:rPr>
              <a:t> at det </a:t>
            </a:r>
            <a:r>
              <a:rPr lang="da-DK" sz="1400" u="sng" dirty="0">
                <a:latin typeface="Verdana"/>
                <a:ea typeface="Calibri"/>
                <a:cs typeface="Times New Roman"/>
              </a:rPr>
              <a:t>ikke</a:t>
            </a:r>
            <a:r>
              <a:rPr lang="da-DK" sz="1400" dirty="0">
                <a:latin typeface="Verdana"/>
                <a:ea typeface="Calibri"/>
                <a:cs typeface="Times New Roman"/>
              </a:rPr>
              <a:t> inkluderer MPL, og ATPL </a:t>
            </a:r>
            <a:r>
              <a:rPr lang="da-DK" sz="1400" dirty="0" err="1">
                <a:latin typeface="Verdana"/>
                <a:ea typeface="Calibri"/>
                <a:cs typeface="Times New Roman"/>
              </a:rPr>
              <a:t>skilltest</a:t>
            </a:r>
            <a:r>
              <a:rPr lang="da-DK" sz="1400" dirty="0">
                <a:latin typeface="Verdana"/>
                <a:ea typeface="Calibri"/>
                <a:cs typeface="Times New Roman"/>
              </a:rPr>
              <a:t>, ej heller </a:t>
            </a:r>
            <a:r>
              <a:rPr lang="da-DK" sz="1400" dirty="0" err="1">
                <a:latin typeface="Verdana"/>
                <a:ea typeface="Calibri"/>
                <a:cs typeface="Times New Roman"/>
              </a:rPr>
              <a:t>instructor</a:t>
            </a:r>
            <a:r>
              <a:rPr lang="da-DK" sz="1400" dirty="0">
                <a:latin typeface="Verdana"/>
                <a:ea typeface="Calibri"/>
                <a:cs typeface="Times New Roman"/>
              </a:rPr>
              <a:t> </a:t>
            </a:r>
            <a:r>
              <a:rPr lang="da-DK" sz="1400" dirty="0" err="1">
                <a:latin typeface="Verdana"/>
                <a:ea typeface="Calibri"/>
                <a:cs typeface="Times New Roman"/>
              </a:rPr>
              <a:t>assessments</a:t>
            </a:r>
            <a:r>
              <a:rPr lang="da-DK" sz="1400" dirty="0">
                <a:latin typeface="Verdana"/>
                <a:ea typeface="Calibri"/>
                <a:cs typeface="Times New Roman"/>
              </a:rPr>
              <a:t>.</a:t>
            </a:r>
            <a:endParaRPr lang="da-DK" sz="1000" dirty="0">
              <a:latin typeface="Verdana"/>
              <a:ea typeface="Calibri"/>
              <a:cs typeface="Times New Roman"/>
            </a:endParaRPr>
          </a:p>
          <a:p>
            <a:pPr>
              <a:lnSpc>
                <a:spcPct val="115000"/>
              </a:lnSpc>
              <a:spcAft>
                <a:spcPts val="1000"/>
              </a:spcAft>
            </a:pPr>
            <a:r>
              <a:rPr lang="da-DK" sz="1400" dirty="0">
                <a:latin typeface="Verdana"/>
                <a:ea typeface="Calibri"/>
                <a:cs typeface="Times New Roman"/>
              </a:rPr>
              <a:t>Følgende forskelle er identificeret mellem PC rettigheden og SKT rettigheden og skal briefes inden afholdelse af </a:t>
            </a:r>
            <a:r>
              <a:rPr lang="da-DK" sz="1400" dirty="0" err="1">
                <a:latin typeface="Verdana"/>
                <a:ea typeface="Calibri"/>
                <a:cs typeface="Times New Roman"/>
              </a:rPr>
              <a:t>assessment</a:t>
            </a:r>
            <a:r>
              <a:rPr lang="da-DK" sz="1400" dirty="0">
                <a:latin typeface="Verdana"/>
                <a:ea typeface="Calibri"/>
                <a:cs typeface="Times New Roman"/>
              </a:rPr>
              <a:t>.</a:t>
            </a:r>
            <a:endParaRPr lang="da-DK" sz="1000" dirty="0">
              <a:latin typeface="Verdana"/>
              <a:ea typeface="Calibri"/>
              <a:cs typeface="Times New Roman"/>
            </a:endParaRPr>
          </a:p>
          <a:p>
            <a:pPr marL="342900" lvl="0" indent="-342900">
              <a:lnSpc>
                <a:spcPct val="115000"/>
              </a:lnSpc>
              <a:spcAft>
                <a:spcPts val="0"/>
              </a:spcAft>
              <a:buFont typeface="Symbol"/>
              <a:buChar char=""/>
            </a:pPr>
            <a:endParaRPr lang="da-DK" sz="1400" dirty="0">
              <a:effectLst/>
              <a:latin typeface="Verdana"/>
              <a:ea typeface="Calibri"/>
              <a:cs typeface="Times New Roman"/>
            </a:endParaRPr>
          </a:p>
        </p:txBody>
      </p:sp>
      <p:sp>
        <p:nvSpPr>
          <p:cNvPr id="4" name="Tekstfelt 3">
            <a:extLst>
              <a:ext uri="{FF2B5EF4-FFF2-40B4-BE49-F238E27FC236}">
                <a16:creationId xmlns:a16="http://schemas.microsoft.com/office/drawing/2014/main" id="{E3C69ACE-AFDE-44B6-A424-02AE211F4A34}"/>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18186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7560642" cy="340730"/>
          </a:xfrm>
        </p:spPr>
        <p:txBody>
          <a:bodyPr/>
          <a:lstStyle/>
          <a:p>
            <a:r>
              <a:rPr lang="en-GB" dirty="0" err="1"/>
              <a:t>Krav</a:t>
            </a:r>
            <a:r>
              <a:rPr lang="en-GB" dirty="0"/>
              <a:t> om feedback </a:t>
            </a:r>
            <a:r>
              <a:rPr lang="en-GB" dirty="0" err="1"/>
              <a:t>til</a:t>
            </a:r>
            <a:r>
              <a:rPr lang="en-GB" dirty="0"/>
              <a:t> ATO</a:t>
            </a:r>
            <a:br>
              <a:rPr lang="en-GB" dirty="0"/>
            </a:b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20</a:t>
            </a:fld>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095604"/>
            <a:ext cx="6120680" cy="461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73E1BFAE-F0B7-4A75-95C4-F6FEE5E5B8D4}"/>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512550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7560642" cy="961802"/>
          </a:xfrm>
        </p:spPr>
        <p:txBody>
          <a:bodyPr/>
          <a:lstStyle/>
          <a:p>
            <a:r>
              <a:rPr lang="en-US" dirty="0"/>
              <a:t>Mere FCL.1030 Conduct of skill tests, proficiency checks and assessments of competence.</a:t>
            </a:r>
            <a:br>
              <a:rPr lang="en-GB" dirty="0"/>
            </a:b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21</a:t>
            </a:fld>
            <a:endParaRPr lang="en-GB"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122" y="953219"/>
            <a:ext cx="5813938" cy="5904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BF2A54E0-CAD8-4CEF-920D-6B3BD3F9512C}"/>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448041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8455" y="548680"/>
            <a:ext cx="7560642" cy="641201"/>
          </a:xfrm>
        </p:spPr>
        <p:txBody>
          <a:bodyPr/>
          <a:lstStyle/>
          <a:p>
            <a:r>
              <a:rPr lang="en-GB" dirty="0"/>
              <a:t>Vested interests</a:t>
            </a:r>
            <a:br>
              <a:rPr lang="en-GB" dirty="0"/>
            </a:b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22</a:t>
            </a:fld>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1" y="1038469"/>
            <a:ext cx="6480720" cy="2919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1" y="3645024"/>
            <a:ext cx="6619841"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boks 3"/>
          <p:cNvSpPr txBox="1"/>
          <p:nvPr/>
        </p:nvSpPr>
        <p:spPr>
          <a:xfrm>
            <a:off x="2504483" y="4633972"/>
            <a:ext cx="4392488" cy="523220"/>
          </a:xfrm>
          <a:prstGeom prst="rect">
            <a:avLst/>
          </a:prstGeom>
          <a:noFill/>
        </p:spPr>
        <p:txBody>
          <a:bodyPr wrap="square" rtlCol="0">
            <a:spAutoFit/>
          </a:bodyPr>
          <a:lstStyle/>
          <a:p>
            <a:r>
              <a:rPr lang="da-DK" sz="2800" b="1" dirty="0">
                <a:solidFill>
                  <a:srgbClr val="FF0000"/>
                </a:solidFill>
                <a:latin typeface="Arial" panose="020B0604020202020204" pitchFamily="34" charset="0"/>
                <a:cs typeface="Arial" panose="020B0604020202020204" pitchFamily="34" charset="0"/>
              </a:rPr>
              <a:t>CFI og HT må ikke teste</a:t>
            </a:r>
          </a:p>
        </p:txBody>
      </p:sp>
      <p:sp>
        <p:nvSpPr>
          <p:cNvPr id="7" name="Tekstfelt 6">
            <a:extLst>
              <a:ext uri="{FF2B5EF4-FFF2-40B4-BE49-F238E27FC236}">
                <a16:creationId xmlns:a16="http://schemas.microsoft.com/office/drawing/2014/main" id="{BCB6E9AB-8C07-495A-924D-6B276DF707E8}"/>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1135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8209"/>
            <a:ext cx="7560642" cy="641201"/>
          </a:xfrm>
        </p:spPr>
        <p:txBody>
          <a:bodyPr/>
          <a:lstStyle/>
          <a:p>
            <a:r>
              <a:rPr lang="en-GB" dirty="0"/>
              <a:t>Vested interests / </a:t>
            </a:r>
            <a:r>
              <a:rPr lang="en-GB" dirty="0" err="1"/>
              <a:t>forvaltningsloven</a:t>
            </a:r>
            <a:r>
              <a:rPr lang="en-GB" dirty="0"/>
              <a:t> </a:t>
            </a:r>
            <a:r>
              <a:rPr lang="en-GB" dirty="0" err="1"/>
              <a:t>i</a:t>
            </a:r>
            <a:r>
              <a:rPr lang="en-GB" dirty="0"/>
              <a:t> </a:t>
            </a:r>
            <a:r>
              <a:rPr lang="en-GB" dirty="0" err="1"/>
              <a:t>Danmark</a:t>
            </a:r>
            <a:br>
              <a:rPr lang="en-GB" dirty="0"/>
            </a:b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23</a:t>
            </a:fld>
            <a:endParaRPr lang="en-GB"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43" y="1028700"/>
            <a:ext cx="7613181" cy="5136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19614E34-E6D8-4720-807B-6653757CE7ED}"/>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302015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24</a:t>
            </a:fld>
            <a:endParaRPr lang="en-GB" dirty="0"/>
          </a:p>
        </p:txBody>
      </p:sp>
      <p:sp>
        <p:nvSpPr>
          <p:cNvPr id="3" name="Textplatzhalter 2"/>
          <p:cNvSpPr>
            <a:spLocks noGrp="1"/>
          </p:cNvSpPr>
          <p:nvPr>
            <p:ph type="body" sz="quarter" idx="10"/>
          </p:nvPr>
        </p:nvSpPr>
        <p:spPr>
          <a:xfrm>
            <a:off x="467544" y="980728"/>
            <a:ext cx="8224019" cy="5328592"/>
          </a:xfrm>
        </p:spPr>
        <p:txBody>
          <a:bodyPr/>
          <a:lstStyle/>
          <a:p>
            <a:r>
              <a:rPr lang="da-DK" sz="2000" b="1" dirty="0"/>
              <a:t>AMC2 FCL.1015 </a:t>
            </a:r>
            <a:r>
              <a:rPr lang="da-DK" sz="2000" b="1" dirty="0" err="1"/>
              <a:t>Examiner</a:t>
            </a:r>
            <a:r>
              <a:rPr lang="da-DK" sz="2000" b="1" dirty="0"/>
              <a:t> </a:t>
            </a:r>
            <a:r>
              <a:rPr lang="da-DK" sz="2000" b="1" dirty="0" err="1"/>
              <a:t>standardisation</a:t>
            </a:r>
            <a:r>
              <a:rPr lang="da-DK" sz="2000" b="1" dirty="0"/>
              <a:t> </a:t>
            </a:r>
            <a:endParaRPr lang="da-DK" sz="2000" dirty="0"/>
          </a:p>
          <a:p>
            <a:r>
              <a:rPr lang="da-DK" sz="1600" b="1" dirty="0"/>
              <a:t>STANDARDISATION ARRANGEMENTS FOR EXAMINERS </a:t>
            </a:r>
          </a:p>
          <a:p>
            <a:r>
              <a:rPr lang="da-DK" sz="1600" b="1" dirty="0"/>
              <a:t>LIMITATIONS </a:t>
            </a:r>
            <a:endParaRPr lang="da-DK" sz="1600" dirty="0"/>
          </a:p>
          <a:p>
            <a:r>
              <a:rPr lang="en-US" sz="1600" dirty="0"/>
              <a:t>(a) An examiner should allow an applicant adequate time to prepare for a test or check, normally not more than 1 hour. </a:t>
            </a:r>
          </a:p>
          <a:p>
            <a:r>
              <a:rPr lang="en-US" sz="1600" dirty="0"/>
              <a:t>(b) An examiner should plan a test or check flight so that all required exercises can be performed while allowing sufficient time for each of the exercises and with due regard to the weather conditions, traffic situation, ATC requirements and local procedures. </a:t>
            </a:r>
          </a:p>
          <a:p>
            <a:r>
              <a:rPr lang="en-US" sz="1600" b="1" dirty="0"/>
              <a:t>PURPOSE OF A TEST OR CHECK </a:t>
            </a:r>
            <a:endParaRPr lang="en-US" sz="1600" dirty="0"/>
          </a:p>
          <a:p>
            <a:r>
              <a:rPr lang="en-US" sz="1600" dirty="0"/>
              <a:t>(c) Determine through practical demonstration during a test or check that an applicant has acquired or maintained the required level of knowledge and skill or proficiency. </a:t>
            </a:r>
          </a:p>
          <a:p>
            <a:r>
              <a:rPr lang="en-US" sz="1600" dirty="0"/>
              <a:t>(d) Improve training and flight instruction in ATOs or DTOs by feedback of information from examiners about items or sections of tests or checks that are most frequently failed. </a:t>
            </a:r>
          </a:p>
          <a:p>
            <a:r>
              <a:rPr lang="en-US" sz="1600" dirty="0"/>
              <a:t>(e) Assist in maintaining and, where possible, improving air safety standards by having examiners display good airmanship and flight discipline during tests or checks. </a:t>
            </a:r>
            <a:endParaRPr lang="da-DK" sz="2000" dirty="0"/>
          </a:p>
        </p:txBody>
      </p:sp>
      <p:sp>
        <p:nvSpPr>
          <p:cNvPr id="5" name="Tekstfelt 4">
            <a:extLst>
              <a:ext uri="{FF2B5EF4-FFF2-40B4-BE49-F238E27FC236}">
                <a16:creationId xmlns:a16="http://schemas.microsoft.com/office/drawing/2014/main" id="{A28AC7FC-6E5B-4ECB-AF50-DEED80AFAD49}"/>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53064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25</a:t>
            </a:fld>
            <a:endParaRPr lang="en-GB" dirty="0"/>
          </a:p>
        </p:txBody>
      </p:sp>
      <p:sp>
        <p:nvSpPr>
          <p:cNvPr id="3" name="Textplatzhalter 2"/>
          <p:cNvSpPr>
            <a:spLocks noGrp="1"/>
          </p:cNvSpPr>
          <p:nvPr>
            <p:ph type="body" sz="quarter" idx="10"/>
          </p:nvPr>
        </p:nvSpPr>
        <p:spPr>
          <a:xfrm>
            <a:off x="467544" y="980728"/>
            <a:ext cx="8224019" cy="5328592"/>
          </a:xfrm>
        </p:spPr>
        <p:txBody>
          <a:bodyPr/>
          <a:lstStyle/>
          <a:p>
            <a:pPr marL="0" lvl="1" indent="0">
              <a:buClr>
                <a:schemeClr val="accent1"/>
              </a:buClr>
              <a:buNone/>
            </a:pPr>
            <a:r>
              <a:rPr lang="da-DK" sz="1800" b="1" dirty="0"/>
              <a:t>STANDARDISATION ARRANGEMENTS FOR EXAMINERS</a:t>
            </a:r>
          </a:p>
          <a:p>
            <a:r>
              <a:rPr lang="en-US" sz="1600" b="1" dirty="0"/>
              <a:t>CONDUCT OF TEST OR CHECK </a:t>
            </a:r>
            <a:endParaRPr lang="en-US" sz="1600" dirty="0"/>
          </a:p>
          <a:p>
            <a:pPr marL="355600" indent="-355600">
              <a:spcBef>
                <a:spcPts val="0"/>
              </a:spcBef>
              <a:buNone/>
              <a:tabLst>
                <a:tab pos="355600" algn="l"/>
                <a:tab pos="719138" algn="l"/>
              </a:tabLst>
            </a:pPr>
            <a:r>
              <a:rPr lang="en-US" sz="1600" dirty="0"/>
              <a:t>(f)	An examiner will ensure that an applicant completes a test or check in accordance with Part-FCL requirements and is assessed against the required test or check standards. </a:t>
            </a:r>
          </a:p>
          <a:p>
            <a:pPr marL="355600" indent="-355600">
              <a:spcBef>
                <a:spcPts val="600"/>
              </a:spcBef>
              <a:buNone/>
              <a:tabLst>
                <a:tab pos="355600" algn="l"/>
                <a:tab pos="719138" algn="l"/>
              </a:tabLst>
            </a:pPr>
            <a:r>
              <a:rPr lang="en-US" sz="1600" dirty="0"/>
              <a:t>(g) 	Each item within a test or check section should be completed and assessed separately. The test or check schedule, as briefed, should not normally be altered by an examiner. A failed item is not always a failed section, for example type rating skill test where a failure of an item in a section does not fail the entire section, only the failed item is taken again. </a:t>
            </a:r>
          </a:p>
          <a:p>
            <a:pPr marL="355600" indent="-355600">
              <a:spcBef>
                <a:spcPts val="600"/>
              </a:spcBef>
              <a:buNone/>
              <a:tabLst>
                <a:tab pos="355600" algn="l"/>
                <a:tab pos="719138" algn="l"/>
              </a:tabLst>
            </a:pPr>
            <a:r>
              <a:rPr lang="en-US" sz="1600" dirty="0"/>
              <a:t>(h)	Marginal or questionable performance of a test or check item should not influence an examiner’s assessment of any subsequent items. </a:t>
            </a:r>
          </a:p>
          <a:p>
            <a:pPr marL="355600" indent="-355600">
              <a:spcBef>
                <a:spcPts val="600"/>
              </a:spcBef>
              <a:buNone/>
              <a:tabLst>
                <a:tab pos="355600" algn="l"/>
                <a:tab pos="719138" algn="l"/>
              </a:tabLst>
            </a:pPr>
            <a:r>
              <a:rPr lang="en-US" sz="1600" dirty="0"/>
              <a:t>(</a:t>
            </a:r>
            <a:r>
              <a:rPr lang="en-US" sz="1600" dirty="0" err="1"/>
              <a:t>i</a:t>
            </a:r>
            <a:r>
              <a:rPr lang="en-US" sz="1600" dirty="0"/>
              <a:t>)	An examiner should verify the requirements and limitations of a test or check with an applicant during the pre-flight briefing. </a:t>
            </a:r>
          </a:p>
          <a:p>
            <a:pPr marL="355600" indent="-355600">
              <a:spcBef>
                <a:spcPts val="600"/>
              </a:spcBef>
              <a:buNone/>
              <a:tabLst>
                <a:tab pos="355600" algn="l"/>
                <a:tab pos="719138" algn="l"/>
              </a:tabLst>
            </a:pPr>
            <a:r>
              <a:rPr lang="en-US" sz="1600" dirty="0"/>
              <a:t>(j)	When a test or check is completed or discontinued, an examiner should debrief the applicant and give reasons for items or sections failed. In case of a failed or discontinued skill test and proficiency check, the examiner should provide appropriate advice to assist the applicant in re-tests or re-checks.</a:t>
            </a:r>
          </a:p>
          <a:p>
            <a:pPr marL="355600" indent="-355600">
              <a:spcBef>
                <a:spcPts val="600"/>
              </a:spcBef>
              <a:buNone/>
              <a:tabLst>
                <a:tab pos="355600" algn="l"/>
                <a:tab pos="719138" algn="l"/>
              </a:tabLst>
            </a:pPr>
            <a:r>
              <a:rPr lang="en-US" sz="1600" dirty="0"/>
              <a:t>(k)</a:t>
            </a:r>
            <a:r>
              <a:rPr lang="en-US" sz="2000" dirty="0"/>
              <a:t> 	</a:t>
            </a:r>
            <a:r>
              <a:rPr lang="en-US" sz="1600" dirty="0"/>
              <a:t>Any comment on, or disagreement with, an examiner’s test or check evaluation or assessment made during a debriefing will be recorded by the examiner on the test or check report, and will be signed by the examiner and countersigned by the applicant.</a:t>
            </a:r>
            <a:endParaRPr lang="da-DK" sz="1600" dirty="0"/>
          </a:p>
        </p:txBody>
      </p:sp>
      <p:sp>
        <p:nvSpPr>
          <p:cNvPr id="6" name="Title 1"/>
          <p:cNvSpPr>
            <a:spLocks noGrp="1"/>
          </p:cNvSpPr>
          <p:nvPr>
            <p:ph type="title"/>
          </p:nvPr>
        </p:nvSpPr>
        <p:spPr/>
        <p:txBody>
          <a:bodyPr/>
          <a:lstStyle/>
          <a:p>
            <a:r>
              <a:rPr lang="da-DK" dirty="0" err="1"/>
              <a:t>Examiner</a:t>
            </a:r>
            <a:r>
              <a:rPr lang="da-DK" dirty="0"/>
              <a:t> </a:t>
            </a:r>
            <a:r>
              <a:rPr lang="da-DK" dirty="0" err="1"/>
              <a:t>standardisation</a:t>
            </a:r>
            <a:r>
              <a:rPr lang="da-DK" dirty="0"/>
              <a:t> </a:t>
            </a:r>
            <a:endParaRPr lang="en-GB" dirty="0"/>
          </a:p>
        </p:txBody>
      </p:sp>
      <p:sp>
        <p:nvSpPr>
          <p:cNvPr id="5" name="Tekstfelt 4">
            <a:extLst>
              <a:ext uri="{FF2B5EF4-FFF2-40B4-BE49-F238E27FC236}">
                <a16:creationId xmlns:a16="http://schemas.microsoft.com/office/drawing/2014/main" id="{4CBB0391-E6CD-40B0-A86B-FFCD1B1BA3AD}"/>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14131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26</a:t>
            </a:fld>
            <a:endParaRPr lang="en-GB" dirty="0"/>
          </a:p>
        </p:txBody>
      </p:sp>
      <p:sp>
        <p:nvSpPr>
          <p:cNvPr id="3" name="Textplatzhalter 2"/>
          <p:cNvSpPr>
            <a:spLocks noGrp="1"/>
          </p:cNvSpPr>
          <p:nvPr>
            <p:ph type="body" sz="quarter" idx="10"/>
          </p:nvPr>
        </p:nvSpPr>
        <p:spPr>
          <a:xfrm>
            <a:off x="467544" y="980728"/>
            <a:ext cx="8224019" cy="5328592"/>
          </a:xfrm>
        </p:spPr>
        <p:txBody>
          <a:bodyPr/>
          <a:lstStyle/>
          <a:p>
            <a:pPr marL="0" lvl="1" indent="0">
              <a:buClr>
                <a:schemeClr val="accent1"/>
              </a:buClr>
              <a:buNone/>
            </a:pPr>
            <a:r>
              <a:rPr lang="da-DK" sz="1800" b="1" dirty="0"/>
              <a:t>STANDARDISATION ARRANGEMENTS FOR EXAMINERS</a:t>
            </a:r>
          </a:p>
          <a:p>
            <a:r>
              <a:rPr lang="da-DK" sz="1600" b="1" dirty="0"/>
              <a:t>EXAMINER PREPARATION </a:t>
            </a:r>
            <a:endParaRPr lang="da-DK" sz="1600" dirty="0"/>
          </a:p>
          <a:p>
            <a:pPr>
              <a:spcBef>
                <a:spcPts val="0"/>
              </a:spcBef>
            </a:pPr>
            <a:r>
              <a:rPr lang="en-US" sz="1600" dirty="0"/>
              <a:t>An examiner should supervise all aspects of the test or check flight preparation, including, where necessary, obtaining or assuring an ATC ‘slot’ time. </a:t>
            </a:r>
          </a:p>
          <a:p>
            <a:pPr marL="355600" indent="-355600">
              <a:buNone/>
              <a:tabLst>
                <a:tab pos="355600" algn="l"/>
              </a:tabLst>
            </a:pPr>
            <a:r>
              <a:rPr lang="en-US" sz="1600" dirty="0"/>
              <a:t>(l) 	An examiner will plan a test or check in accordance with Part-FCL requirements. Only the </a:t>
            </a:r>
            <a:r>
              <a:rPr lang="en-US" sz="1600" dirty="0" err="1"/>
              <a:t>manoeuvres</a:t>
            </a:r>
            <a:r>
              <a:rPr lang="en-US" sz="1600" dirty="0"/>
              <a:t> and procedures set out in the appropriate test or check form will be undertaken. The same examiner should not reexamine a failed applicant without the agreement of the applicant. </a:t>
            </a:r>
          </a:p>
          <a:p>
            <a:r>
              <a:rPr lang="da-DK" sz="1600" b="1" dirty="0"/>
              <a:t>EXAMINER APPROACH </a:t>
            </a:r>
            <a:endParaRPr lang="da-DK" sz="1600" dirty="0"/>
          </a:p>
          <a:p>
            <a:pPr marL="355600" indent="-355600">
              <a:spcBef>
                <a:spcPts val="0"/>
              </a:spcBef>
              <a:buNone/>
              <a:tabLst>
                <a:tab pos="355600" algn="l"/>
              </a:tabLst>
            </a:pPr>
            <a:r>
              <a:rPr lang="en-US" sz="1600" dirty="0"/>
              <a:t>(m)	An examiner should encourage a friendly and relaxed atmosphere to develop both before and during a test or check flight. A negative or hostile approach should not be used. During the test or check flight, the examiner should avoid negative comments or criticisms and all assessments should be reserved for the debriefing.</a:t>
            </a:r>
          </a:p>
          <a:p>
            <a:pPr marL="355600" indent="-355600">
              <a:spcBef>
                <a:spcPts val="0"/>
              </a:spcBef>
              <a:buNone/>
              <a:tabLst>
                <a:tab pos="355600" algn="l"/>
                <a:tab pos="719138" algn="l"/>
              </a:tabLst>
            </a:pPr>
            <a:endParaRPr lang="da-DK" sz="1600" dirty="0"/>
          </a:p>
        </p:txBody>
      </p:sp>
      <p:sp>
        <p:nvSpPr>
          <p:cNvPr id="6" name="Title 1"/>
          <p:cNvSpPr txBox="1">
            <a:spLocks/>
          </p:cNvSpPr>
          <p:nvPr/>
        </p:nvSpPr>
        <p:spPr>
          <a:xfrm>
            <a:off x="467544" y="345096"/>
            <a:ext cx="7560642" cy="308161"/>
          </a:xfrm>
          <a:prstGeom prst="rect">
            <a:avLst/>
          </a:prstGeom>
        </p:spPr>
        <p:txBody>
          <a:bodyPr vert="horz" wrap="square" lIns="0" tIns="0" rIns="0" bIns="0" rtlCol="0" anchor="b" anchorCtr="0">
            <a:spAutoFit/>
          </a:bodyPr>
          <a:lstStyle>
            <a:lvl1pPr marL="0" marR="0" indent="0" algn="l" defTabSz="457200" rtl="0" eaLnBrk="1" fontAlgn="auto" latinLnBrk="0" hangingPunct="1">
              <a:lnSpc>
                <a:spcPts val="2500"/>
              </a:lnSpc>
              <a:spcBef>
                <a:spcPct val="0"/>
              </a:spcBef>
              <a:spcAft>
                <a:spcPts val="0"/>
              </a:spcAft>
              <a:buNone/>
              <a:tabLst/>
              <a:defRPr kumimoji="0" lang="en-GB" sz="2000" b="1" i="0" u="none" strike="noStrike" kern="1200" cap="none" spc="0" normalizeH="0" baseline="0" noProof="0" smtClean="0">
                <a:ln>
                  <a:noFill/>
                </a:ln>
                <a:solidFill>
                  <a:srgbClr val="000000"/>
                </a:solidFill>
                <a:effectLst/>
                <a:uLnTx/>
                <a:uFillTx/>
                <a:latin typeface="Calibri"/>
                <a:ea typeface="+mj-ea"/>
                <a:cs typeface="Calibri"/>
              </a:defRPr>
            </a:lvl1pPr>
          </a:lstStyle>
          <a:p>
            <a:r>
              <a:rPr lang="da-DK"/>
              <a:t>Examiner standardisation </a:t>
            </a:r>
            <a:endParaRPr lang="da-DK" dirty="0"/>
          </a:p>
        </p:txBody>
      </p:sp>
      <p:sp>
        <p:nvSpPr>
          <p:cNvPr id="5" name="Tekstfelt 4">
            <a:extLst>
              <a:ext uri="{FF2B5EF4-FFF2-40B4-BE49-F238E27FC236}">
                <a16:creationId xmlns:a16="http://schemas.microsoft.com/office/drawing/2014/main" id="{EE852C13-83D7-4C33-86EF-073E5BFD12BF}"/>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403562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27</a:t>
            </a:fld>
            <a:endParaRPr lang="en-GB" dirty="0"/>
          </a:p>
        </p:txBody>
      </p:sp>
      <p:sp>
        <p:nvSpPr>
          <p:cNvPr id="3" name="Textplatzhalter 2"/>
          <p:cNvSpPr>
            <a:spLocks noGrp="1"/>
          </p:cNvSpPr>
          <p:nvPr>
            <p:ph type="body" sz="quarter" idx="10"/>
          </p:nvPr>
        </p:nvSpPr>
        <p:spPr>
          <a:xfrm>
            <a:off x="467544" y="620688"/>
            <a:ext cx="8224019" cy="5328592"/>
          </a:xfrm>
        </p:spPr>
        <p:txBody>
          <a:bodyPr/>
          <a:lstStyle/>
          <a:p>
            <a:pPr marL="0" lvl="1" indent="0">
              <a:buClr>
                <a:schemeClr val="accent1"/>
              </a:buClr>
              <a:buNone/>
            </a:pPr>
            <a:r>
              <a:rPr lang="da-DK" sz="1800" b="1" dirty="0"/>
              <a:t>STANDARDISATION ARRANGEMENTS FOR EXAMINERS</a:t>
            </a:r>
          </a:p>
          <a:p>
            <a:pPr>
              <a:spcBef>
                <a:spcPts val="0"/>
              </a:spcBef>
            </a:pPr>
            <a:r>
              <a:rPr lang="da-DK" sz="1600" b="1" dirty="0"/>
              <a:t>ASSESSMENT SYSTEM </a:t>
            </a:r>
            <a:endParaRPr lang="da-DK" sz="1600" dirty="0"/>
          </a:p>
          <a:p>
            <a:pPr marL="355600" indent="-355600">
              <a:spcBef>
                <a:spcPts val="0"/>
              </a:spcBef>
              <a:buNone/>
              <a:tabLst>
                <a:tab pos="355600" algn="l"/>
              </a:tabLst>
            </a:pPr>
            <a:r>
              <a:rPr lang="en-US" sz="1600" dirty="0"/>
              <a:t>(n)	Although test or checks may specify flight test tolerances, an applicant should not be expected to achieve these at the expense of smoothness or stable flight. An examiner should make due allowance for unavoidable deviations due to turbulence, ATC instructions, etc. An examiner should terminate a test or check only when it is clear that the applicant has not been able to demonstrate the required level of knowledge, skill or proficiency and that a full re-test will be necessary or for safety reasons. An examiner will use one of the following terms for assessment: </a:t>
            </a:r>
          </a:p>
          <a:p>
            <a:pPr marL="541338" indent="-185738">
              <a:spcBef>
                <a:spcPts val="300"/>
              </a:spcBef>
              <a:buNone/>
            </a:pPr>
            <a:r>
              <a:rPr lang="en-US" sz="1600" dirty="0"/>
              <a:t>(1)a ‘pass’, provided that the applicant demonstrates the required level of knowledge, skill or proficiency and, where applicable, remains within the flight test tolerances for the </a:t>
            </a:r>
            <a:r>
              <a:rPr lang="en-US" sz="1600" dirty="0" err="1"/>
              <a:t>licence</a:t>
            </a:r>
            <a:r>
              <a:rPr lang="en-US" sz="1600" dirty="0"/>
              <a:t> or rating; </a:t>
            </a:r>
          </a:p>
          <a:p>
            <a:pPr marL="541338" indent="-185738">
              <a:spcBef>
                <a:spcPts val="300"/>
              </a:spcBef>
              <a:buNone/>
            </a:pPr>
            <a:r>
              <a:rPr lang="en-US" sz="1600" dirty="0"/>
              <a:t>(2)a ‘fail’ provided that any of the following apply: </a:t>
            </a:r>
          </a:p>
          <a:p>
            <a:pPr marL="808038" lvl="1" indent="-266700">
              <a:spcBef>
                <a:spcPts val="300"/>
              </a:spcBef>
              <a:buNone/>
            </a:pPr>
            <a:r>
              <a:rPr lang="en-US" sz="1600" dirty="0"/>
              <a:t>(</a:t>
            </a:r>
            <a:r>
              <a:rPr lang="en-US" sz="1600" dirty="0" err="1"/>
              <a:t>i</a:t>
            </a:r>
            <a:r>
              <a:rPr lang="en-US" sz="1600" dirty="0"/>
              <a:t>) 	the flight test tolerances have been exceeded after the examiner has made due allowance for turbulence or ATC instructions; </a:t>
            </a:r>
          </a:p>
          <a:p>
            <a:pPr marL="808038" indent="-266700">
              <a:spcBef>
                <a:spcPts val="300"/>
              </a:spcBef>
              <a:buNone/>
            </a:pPr>
            <a:r>
              <a:rPr lang="en-US" sz="1600" dirty="0"/>
              <a:t>(ii)	the aim of the test or check is not completed; </a:t>
            </a:r>
          </a:p>
          <a:p>
            <a:pPr marL="808038" indent="-266700">
              <a:spcBef>
                <a:spcPts val="300"/>
              </a:spcBef>
              <a:buNone/>
            </a:pPr>
            <a:r>
              <a:rPr lang="en-US" sz="1600" dirty="0"/>
              <a:t>(iii)	the aim of exercise is completed but at the expense of safe flight, violation of a rule or regulation, poor airmanship or rough handling; </a:t>
            </a:r>
          </a:p>
          <a:p>
            <a:pPr marL="808038" indent="-266700">
              <a:spcBef>
                <a:spcPts val="300"/>
              </a:spcBef>
              <a:buNone/>
            </a:pPr>
            <a:r>
              <a:rPr lang="en-US" sz="1600" dirty="0"/>
              <a:t>(iv)	an acceptable level of knowledge is not demonstrated; </a:t>
            </a:r>
          </a:p>
          <a:p>
            <a:pPr marL="808038" indent="-266700">
              <a:spcBef>
                <a:spcPts val="300"/>
              </a:spcBef>
              <a:buNone/>
            </a:pPr>
            <a:r>
              <a:rPr lang="en-US" sz="1600" dirty="0"/>
              <a:t>(v)	an acceptable level of flight management is not demonstrated; </a:t>
            </a:r>
          </a:p>
          <a:p>
            <a:pPr marL="808038" indent="-266700">
              <a:spcBef>
                <a:spcPts val="300"/>
              </a:spcBef>
              <a:buNone/>
            </a:pPr>
            <a:r>
              <a:rPr lang="en-US" sz="1600" dirty="0"/>
              <a:t>(vi)the intervention of the examiner or safety pilot is required in the interest of safety. </a:t>
            </a:r>
          </a:p>
          <a:p>
            <a:pPr marL="534988" lvl="1">
              <a:spcBef>
                <a:spcPts val="300"/>
              </a:spcBef>
              <a:buNone/>
            </a:pPr>
            <a:r>
              <a:rPr lang="en-US" sz="1600" dirty="0"/>
              <a:t>(3)a ‘partial pass’ in accordance with the criteria shown in the relevant skill test </a:t>
            </a:r>
          </a:p>
          <a:p>
            <a:pPr marL="534988" lvl="1">
              <a:spcBef>
                <a:spcPts val="300"/>
              </a:spcBef>
              <a:buNone/>
            </a:pPr>
            <a:r>
              <a:rPr lang="en-US" sz="1600" dirty="0"/>
              <a:t>	 appendix of   Part-FCL.</a:t>
            </a:r>
            <a:endParaRPr lang="da-DK" sz="1600" dirty="0"/>
          </a:p>
        </p:txBody>
      </p:sp>
      <p:sp>
        <p:nvSpPr>
          <p:cNvPr id="6" name="Title 1"/>
          <p:cNvSpPr txBox="1">
            <a:spLocks/>
          </p:cNvSpPr>
          <p:nvPr/>
        </p:nvSpPr>
        <p:spPr>
          <a:xfrm>
            <a:off x="467544" y="345096"/>
            <a:ext cx="7560642" cy="308161"/>
          </a:xfrm>
          <a:prstGeom prst="rect">
            <a:avLst/>
          </a:prstGeom>
        </p:spPr>
        <p:txBody>
          <a:bodyPr vert="horz" wrap="square" lIns="0" tIns="0" rIns="0" bIns="0" rtlCol="0" anchor="b" anchorCtr="0">
            <a:spAutoFit/>
          </a:bodyPr>
          <a:lstStyle>
            <a:lvl1pPr marL="0" marR="0" indent="0" algn="l" defTabSz="457200" rtl="0" eaLnBrk="1" fontAlgn="auto" latinLnBrk="0" hangingPunct="1">
              <a:lnSpc>
                <a:spcPts val="2500"/>
              </a:lnSpc>
              <a:spcBef>
                <a:spcPct val="0"/>
              </a:spcBef>
              <a:spcAft>
                <a:spcPts val="0"/>
              </a:spcAft>
              <a:buNone/>
              <a:tabLst/>
              <a:defRPr kumimoji="0" lang="en-GB" sz="2000" b="1" i="0" u="none" strike="noStrike" kern="1200" cap="none" spc="0" normalizeH="0" baseline="0" noProof="0" smtClean="0">
                <a:ln>
                  <a:noFill/>
                </a:ln>
                <a:solidFill>
                  <a:srgbClr val="000000"/>
                </a:solidFill>
                <a:effectLst/>
                <a:uLnTx/>
                <a:uFillTx/>
                <a:latin typeface="Calibri"/>
                <a:ea typeface="+mj-ea"/>
                <a:cs typeface="Calibri"/>
              </a:defRPr>
            </a:lvl1pPr>
          </a:lstStyle>
          <a:p>
            <a:r>
              <a:rPr lang="da-DK"/>
              <a:t>Examiner standardisation </a:t>
            </a:r>
            <a:endParaRPr lang="da-DK" dirty="0"/>
          </a:p>
        </p:txBody>
      </p:sp>
      <p:sp>
        <p:nvSpPr>
          <p:cNvPr id="5" name="Tekstfelt 4">
            <a:extLst>
              <a:ext uri="{FF2B5EF4-FFF2-40B4-BE49-F238E27FC236}">
                <a16:creationId xmlns:a16="http://schemas.microsoft.com/office/drawing/2014/main" id="{B5076508-A26E-400D-A940-98E94C37204D}"/>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82387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28</a:t>
            </a:fld>
            <a:endParaRPr lang="en-GB" dirty="0"/>
          </a:p>
        </p:txBody>
      </p:sp>
      <p:sp>
        <p:nvSpPr>
          <p:cNvPr id="3" name="Textplatzhalter 2"/>
          <p:cNvSpPr>
            <a:spLocks noGrp="1"/>
          </p:cNvSpPr>
          <p:nvPr>
            <p:ph type="body" sz="quarter" idx="10"/>
          </p:nvPr>
        </p:nvSpPr>
        <p:spPr>
          <a:xfrm>
            <a:off x="467544" y="692696"/>
            <a:ext cx="8224019" cy="5328592"/>
          </a:xfrm>
        </p:spPr>
        <p:txBody>
          <a:bodyPr/>
          <a:lstStyle/>
          <a:p>
            <a:pPr marL="0" lvl="1" indent="0">
              <a:buClr>
                <a:schemeClr val="accent1"/>
              </a:buClr>
              <a:buNone/>
            </a:pPr>
            <a:r>
              <a:rPr lang="da-DK" sz="1800" b="1" dirty="0"/>
              <a:t>STANDARDISATION ARRANGEMENTS FOR EXAMINERS</a:t>
            </a:r>
            <a:endParaRPr lang="da-DK" sz="1600" b="1" dirty="0"/>
          </a:p>
          <a:p>
            <a:pPr>
              <a:spcBef>
                <a:spcPts val="0"/>
              </a:spcBef>
            </a:pPr>
            <a:r>
              <a:rPr lang="en-US" sz="1600" b="1" dirty="0"/>
              <a:t>METHOD AND CONTENTS OF THE TEST OR CHECK </a:t>
            </a:r>
            <a:endParaRPr lang="en-US" sz="1600" dirty="0"/>
          </a:p>
          <a:p>
            <a:pPr marL="355600" indent="-355600">
              <a:spcBef>
                <a:spcPts val="0"/>
              </a:spcBef>
              <a:buNone/>
            </a:pPr>
            <a:r>
              <a:rPr lang="en-US" sz="1600" dirty="0"/>
              <a:t>(o) 	Before undertaking a test or check an examiner will verify that the aircraft or FSTD intended to be used is suitable and appropriately equipped for the test or check. </a:t>
            </a:r>
          </a:p>
          <a:p>
            <a:pPr marL="355600" indent="-355600">
              <a:buNone/>
            </a:pPr>
            <a:r>
              <a:rPr lang="en-US" sz="1600" dirty="0"/>
              <a:t>(p)	A test or check flight will be conducted in accordance with the AFM and, if applicable, the AOM.</a:t>
            </a:r>
          </a:p>
          <a:p>
            <a:pPr marL="355600" indent="-355600">
              <a:buNone/>
            </a:pPr>
            <a:r>
              <a:rPr lang="en-US" sz="1600" dirty="0"/>
              <a:t>(q)	A test or check flight will be conducted within the limitations contained in the operations manual of an ATO or the operator for which the applicant is flying, as applicable, or, if available, within the limitations placed by the DTO. </a:t>
            </a:r>
          </a:p>
          <a:p>
            <a:pPr marL="355600" indent="-355600">
              <a:buNone/>
            </a:pPr>
            <a:r>
              <a:rPr lang="da-DK" sz="1600" dirty="0"/>
              <a:t>(r)	Contents: </a:t>
            </a:r>
          </a:p>
          <a:p>
            <a:pPr marL="444500" indent="-266700">
              <a:buNone/>
            </a:pPr>
            <a:r>
              <a:rPr lang="en-US" sz="1600" dirty="0"/>
              <a:t>(1)	a test or check is comprised of: </a:t>
            </a:r>
          </a:p>
          <a:p>
            <a:pPr marL="719138" indent="-274638">
              <a:buNone/>
            </a:pPr>
            <a:r>
              <a:rPr lang="en-US" sz="1600" dirty="0"/>
              <a:t>(</a:t>
            </a:r>
            <a:r>
              <a:rPr lang="en-US" sz="1600" dirty="0" err="1"/>
              <a:t>i</a:t>
            </a:r>
            <a:r>
              <a:rPr lang="en-US" sz="1600" dirty="0"/>
              <a:t>)	oral examination on the ground (where applicable); </a:t>
            </a:r>
          </a:p>
          <a:p>
            <a:pPr marL="719138" indent="-274638">
              <a:buNone/>
            </a:pPr>
            <a:r>
              <a:rPr lang="da-DK" sz="1600" dirty="0"/>
              <a:t>(ii)	</a:t>
            </a:r>
            <a:r>
              <a:rPr lang="da-DK" sz="1600" dirty="0" err="1"/>
              <a:t>pre-flight</a:t>
            </a:r>
            <a:r>
              <a:rPr lang="da-DK" sz="1600" dirty="0"/>
              <a:t> briefing; </a:t>
            </a:r>
          </a:p>
          <a:p>
            <a:pPr marL="719138" indent="-274638">
              <a:buNone/>
            </a:pPr>
            <a:r>
              <a:rPr lang="da-DK" sz="1600" dirty="0"/>
              <a:t>(iii)	in-</a:t>
            </a:r>
            <a:r>
              <a:rPr lang="da-DK" sz="1600" dirty="0" err="1"/>
              <a:t>flight</a:t>
            </a:r>
            <a:r>
              <a:rPr lang="da-DK" sz="1600" dirty="0"/>
              <a:t> </a:t>
            </a:r>
            <a:r>
              <a:rPr lang="da-DK" sz="1600" dirty="0" err="1"/>
              <a:t>exercises</a:t>
            </a:r>
            <a:r>
              <a:rPr lang="da-DK" sz="1600" dirty="0"/>
              <a:t>; </a:t>
            </a:r>
          </a:p>
          <a:p>
            <a:pPr marL="719138" indent="-274638">
              <a:buNone/>
            </a:pPr>
            <a:r>
              <a:rPr lang="da-DK" sz="1600" dirty="0"/>
              <a:t>(iv)	post-</a:t>
            </a:r>
            <a:r>
              <a:rPr lang="da-DK" sz="1600" dirty="0" err="1"/>
              <a:t>flight</a:t>
            </a:r>
            <a:r>
              <a:rPr lang="da-DK" sz="1600" dirty="0"/>
              <a:t> </a:t>
            </a:r>
            <a:r>
              <a:rPr lang="da-DK" sz="1600" dirty="0" err="1"/>
              <a:t>debriefing</a:t>
            </a:r>
            <a:r>
              <a:rPr lang="da-DK" sz="1600" dirty="0"/>
              <a:t>.</a:t>
            </a:r>
          </a:p>
        </p:txBody>
      </p:sp>
      <p:sp>
        <p:nvSpPr>
          <p:cNvPr id="6" name="Title 1"/>
          <p:cNvSpPr>
            <a:spLocks noGrp="1"/>
          </p:cNvSpPr>
          <p:nvPr>
            <p:ph type="title"/>
          </p:nvPr>
        </p:nvSpPr>
        <p:spPr>
          <a:xfrm>
            <a:off x="467544" y="345096"/>
            <a:ext cx="7560642" cy="308161"/>
          </a:xfrm>
        </p:spPr>
        <p:txBody>
          <a:bodyPr/>
          <a:lstStyle/>
          <a:p>
            <a:r>
              <a:rPr lang="da-DK" dirty="0" err="1"/>
              <a:t>Examiner</a:t>
            </a:r>
            <a:r>
              <a:rPr lang="da-DK" dirty="0"/>
              <a:t> </a:t>
            </a:r>
            <a:r>
              <a:rPr lang="da-DK" dirty="0" err="1"/>
              <a:t>standardisation</a:t>
            </a:r>
            <a:r>
              <a:rPr lang="da-DK" dirty="0"/>
              <a:t> </a:t>
            </a:r>
            <a:endParaRPr lang="en-GB" dirty="0"/>
          </a:p>
        </p:txBody>
      </p:sp>
      <p:sp>
        <p:nvSpPr>
          <p:cNvPr id="5" name="Tekstfelt 4">
            <a:extLst>
              <a:ext uri="{FF2B5EF4-FFF2-40B4-BE49-F238E27FC236}">
                <a16:creationId xmlns:a16="http://schemas.microsoft.com/office/drawing/2014/main" id="{C47C3406-221E-4BDB-B58A-8317074F99E2}"/>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33102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60642" cy="320601"/>
          </a:xfrm>
        </p:spPr>
        <p:txBody>
          <a:bodyPr/>
          <a:lstStyle/>
          <a:p>
            <a:r>
              <a:rPr lang="da-DK" dirty="0"/>
              <a:t>Indhold af briefing og teoretisk overhøring</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29</a:t>
            </a:fld>
            <a:endParaRPr lang="en-GB" dirty="0"/>
          </a:p>
        </p:txBody>
      </p:sp>
      <p:sp>
        <p:nvSpPr>
          <p:cNvPr id="3" name="Textplatzhalter 2"/>
          <p:cNvSpPr>
            <a:spLocks noGrp="1"/>
          </p:cNvSpPr>
          <p:nvPr>
            <p:ph type="body" sz="quarter" idx="10"/>
          </p:nvPr>
        </p:nvSpPr>
        <p:spPr>
          <a:xfrm>
            <a:off x="467544" y="692696"/>
            <a:ext cx="8224019" cy="5328592"/>
          </a:xfrm>
        </p:spPr>
        <p:txBody>
          <a:bodyPr/>
          <a:lstStyle/>
          <a:p>
            <a:pPr marL="0" lvl="1" indent="0">
              <a:buClr>
                <a:schemeClr val="accent1"/>
              </a:buClr>
              <a:buNone/>
            </a:pPr>
            <a:r>
              <a:rPr lang="da-DK" sz="1800" b="1" dirty="0"/>
              <a:t>STANDARDISATION ARRANGEMENTS FOR EXAMINERS</a:t>
            </a:r>
            <a:endParaRPr lang="da-DK" sz="1600" b="1" dirty="0"/>
          </a:p>
          <a:p>
            <a:pPr>
              <a:spcBef>
                <a:spcPts val="0"/>
              </a:spcBef>
            </a:pPr>
            <a:r>
              <a:rPr lang="en-US" sz="1600" b="1" dirty="0"/>
              <a:t>METHOD AND CONTENTS OF THE TEST OR CHECK </a:t>
            </a:r>
          </a:p>
          <a:p>
            <a:pPr marL="355600" indent="-355600">
              <a:spcBef>
                <a:spcPts val="600"/>
              </a:spcBef>
              <a:buNone/>
            </a:pPr>
            <a:r>
              <a:rPr lang="en-US" sz="1600" dirty="0"/>
              <a:t>(2)	oral examination on the ground should include: </a:t>
            </a:r>
          </a:p>
          <a:p>
            <a:pPr marL="630238" indent="-274638">
              <a:spcBef>
                <a:spcPts val="600"/>
              </a:spcBef>
              <a:buNone/>
            </a:pPr>
            <a:r>
              <a:rPr lang="en-US" sz="1600" dirty="0"/>
              <a:t>(</a:t>
            </a:r>
            <a:r>
              <a:rPr lang="en-US" sz="1600" dirty="0" err="1"/>
              <a:t>i</a:t>
            </a:r>
            <a:r>
              <a:rPr lang="en-US" sz="1600" dirty="0"/>
              <a:t>)	aircraft general knowledge and performance; </a:t>
            </a:r>
          </a:p>
          <a:p>
            <a:pPr marL="630238" indent="-274638">
              <a:spcBef>
                <a:spcPts val="600"/>
              </a:spcBef>
              <a:buNone/>
            </a:pPr>
            <a:r>
              <a:rPr lang="en-US" sz="1600" dirty="0"/>
              <a:t>(ii)	planning and operational procedures; </a:t>
            </a:r>
          </a:p>
          <a:p>
            <a:pPr marL="630238" indent="-274638">
              <a:spcBef>
                <a:spcPts val="600"/>
              </a:spcBef>
              <a:buNone/>
            </a:pPr>
            <a:r>
              <a:rPr lang="en-US" sz="1600" dirty="0"/>
              <a:t>(iii)</a:t>
            </a:r>
            <a:r>
              <a:rPr lang="en-US" sz="1600" dirty="0" err="1"/>
              <a:t>ther</a:t>
            </a:r>
            <a:r>
              <a:rPr lang="en-US" sz="1600" dirty="0"/>
              <a:t> relevant items or sections of the test or check. </a:t>
            </a:r>
          </a:p>
          <a:p>
            <a:pPr marL="0" indent="0">
              <a:spcBef>
                <a:spcPts val="600"/>
              </a:spcBef>
              <a:buNone/>
              <a:tabLst>
                <a:tab pos="355600" algn="l"/>
              </a:tabLst>
            </a:pPr>
            <a:r>
              <a:rPr lang="en-US" sz="1600" dirty="0"/>
              <a:t>(3)	pre-flight briefing should include: </a:t>
            </a:r>
          </a:p>
          <a:p>
            <a:pPr marL="630238" indent="-274638">
              <a:spcBef>
                <a:spcPts val="600"/>
              </a:spcBef>
              <a:buNone/>
            </a:pPr>
            <a:r>
              <a:rPr lang="en-US" sz="1600" dirty="0"/>
              <a:t>(</a:t>
            </a:r>
            <a:r>
              <a:rPr lang="en-US" sz="1600" dirty="0" err="1"/>
              <a:t>i</a:t>
            </a:r>
            <a:r>
              <a:rPr lang="en-US" sz="1600" dirty="0"/>
              <a:t>)	test or check sequence; </a:t>
            </a:r>
          </a:p>
          <a:p>
            <a:pPr marL="630238" indent="-274638">
              <a:spcBef>
                <a:spcPts val="600"/>
              </a:spcBef>
              <a:buNone/>
            </a:pPr>
            <a:r>
              <a:rPr lang="en-US" sz="1600" dirty="0"/>
              <a:t>(ii)	power setting, speeds and approach minima, if applicable; </a:t>
            </a:r>
          </a:p>
          <a:p>
            <a:pPr marL="630238" indent="-274638">
              <a:spcBef>
                <a:spcPts val="600"/>
              </a:spcBef>
              <a:buNone/>
            </a:pPr>
            <a:r>
              <a:rPr lang="da-DK" sz="1600" dirty="0"/>
              <a:t>(iii)	</a:t>
            </a:r>
            <a:r>
              <a:rPr lang="da-DK" sz="1600" dirty="0" err="1"/>
              <a:t>safety</a:t>
            </a:r>
            <a:r>
              <a:rPr lang="da-DK" sz="1600" dirty="0"/>
              <a:t> </a:t>
            </a:r>
            <a:r>
              <a:rPr lang="da-DK" sz="1600" dirty="0" err="1"/>
              <a:t>considerations</a:t>
            </a:r>
            <a:r>
              <a:rPr lang="da-DK" sz="1600" dirty="0"/>
              <a:t>. </a:t>
            </a:r>
          </a:p>
          <a:p>
            <a:pPr marL="355600" indent="-355600">
              <a:spcBef>
                <a:spcPts val="600"/>
              </a:spcBef>
              <a:buNone/>
            </a:pPr>
            <a:r>
              <a:rPr lang="en-US" sz="1600" dirty="0"/>
              <a:t>(4)	in-flight exercises will include each relevant item or section of the test or check; </a:t>
            </a:r>
          </a:p>
          <a:p>
            <a:pPr marL="355600" indent="-355600">
              <a:spcBef>
                <a:spcPts val="600"/>
              </a:spcBef>
              <a:buNone/>
            </a:pPr>
            <a:r>
              <a:rPr lang="en-US" sz="1600" dirty="0"/>
              <a:t>(5)	post-flight debriefing should include: </a:t>
            </a:r>
          </a:p>
          <a:p>
            <a:pPr marL="630238" indent="-274638">
              <a:spcBef>
                <a:spcPts val="600"/>
              </a:spcBef>
              <a:buNone/>
            </a:pPr>
            <a:r>
              <a:rPr lang="en-US" sz="1600" dirty="0"/>
              <a:t>(</a:t>
            </a:r>
            <a:r>
              <a:rPr lang="en-US" sz="1600" dirty="0" err="1"/>
              <a:t>i</a:t>
            </a:r>
            <a:r>
              <a:rPr lang="en-US" sz="1600" dirty="0"/>
              <a:t>)	assessment or evaluation of the applicant; </a:t>
            </a:r>
          </a:p>
          <a:p>
            <a:pPr marL="630238" indent="-274638">
              <a:spcBef>
                <a:spcPts val="600"/>
              </a:spcBef>
              <a:buNone/>
            </a:pPr>
            <a:r>
              <a:rPr lang="en-US" sz="1600" dirty="0"/>
              <a:t>(ii)	documentation of the test or check with the applicant’s FI present, if possible.</a:t>
            </a:r>
          </a:p>
        </p:txBody>
      </p:sp>
      <p:sp>
        <p:nvSpPr>
          <p:cNvPr id="5" name="Tekstfelt 4">
            <a:extLst>
              <a:ext uri="{FF2B5EF4-FFF2-40B4-BE49-F238E27FC236}">
                <a16:creationId xmlns:a16="http://schemas.microsoft.com/office/drawing/2014/main" id="{977DB441-0CE4-47C7-9852-0A2BDDCA5A05}"/>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83193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552440"/>
            <a:ext cx="5651501" cy="308161"/>
          </a:xfrm>
        </p:spPr>
        <p:txBody>
          <a:bodyPr/>
          <a:lstStyle/>
          <a:p>
            <a:r>
              <a:rPr lang="en-GB" dirty="0" err="1"/>
              <a:t>Emner</a:t>
            </a:r>
            <a:r>
              <a:rPr lang="en-GB" dirty="0"/>
              <a:t> </a:t>
            </a:r>
            <a:r>
              <a:rPr lang="en-GB" dirty="0" err="1"/>
              <a:t>til</a:t>
            </a:r>
            <a:r>
              <a:rPr lang="en-GB" dirty="0"/>
              <a:t> </a:t>
            </a:r>
            <a:r>
              <a:rPr lang="en-GB" dirty="0" err="1"/>
              <a:t>gennnemgang</a:t>
            </a:r>
            <a:r>
              <a:rPr lang="en-GB" dirty="0"/>
              <a:t>:</a:t>
            </a: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a:t>
            </a:fld>
            <a:endParaRPr lang="en-GB" dirty="0"/>
          </a:p>
        </p:txBody>
      </p:sp>
      <p:sp>
        <p:nvSpPr>
          <p:cNvPr id="3" name="Textplatzhalter 2"/>
          <p:cNvSpPr>
            <a:spLocks noGrp="1"/>
          </p:cNvSpPr>
          <p:nvPr>
            <p:ph type="body" sz="quarter" idx="10"/>
          </p:nvPr>
        </p:nvSpPr>
        <p:spPr>
          <a:xfrm>
            <a:off x="467544" y="1124745"/>
            <a:ext cx="8224019" cy="4796632"/>
          </a:xfrm>
        </p:spPr>
        <p:txBody>
          <a:bodyPr/>
          <a:lstStyle/>
          <a:p>
            <a:pPr marL="342900" lvl="0" indent="-342900">
              <a:lnSpc>
                <a:spcPct val="115000"/>
              </a:lnSpc>
              <a:spcAft>
                <a:spcPts val="0"/>
              </a:spcAft>
              <a:buFont typeface="Symbol"/>
              <a:buChar char=""/>
            </a:pPr>
            <a:r>
              <a:rPr lang="da-DK" sz="1400" dirty="0">
                <a:latin typeface="Verdana"/>
                <a:ea typeface="Calibri"/>
                <a:cs typeface="Times New Roman"/>
              </a:rPr>
              <a:t>Formularer, inklusive mandatory items og underskrifter</a:t>
            </a:r>
          </a:p>
          <a:p>
            <a:pPr marL="342900" lvl="0" indent="-342900">
              <a:lnSpc>
                <a:spcPct val="115000"/>
              </a:lnSpc>
              <a:spcAft>
                <a:spcPts val="0"/>
              </a:spcAft>
              <a:buFont typeface="Symbol"/>
              <a:buChar char=""/>
            </a:pPr>
            <a:r>
              <a:rPr lang="da-DK" sz="1400" dirty="0">
                <a:latin typeface="Verdana"/>
                <a:ea typeface="Calibri"/>
                <a:cs typeface="Times New Roman"/>
              </a:rPr>
              <a:t>Uddannelseskrav PART-FCL inklusive:</a:t>
            </a:r>
          </a:p>
          <a:p>
            <a:pPr marL="742950" lvl="1" indent="-285750">
              <a:lnSpc>
                <a:spcPct val="115000"/>
              </a:lnSpc>
              <a:spcAft>
                <a:spcPts val="0"/>
              </a:spcAft>
              <a:buFont typeface="Courier New"/>
              <a:buChar char="o"/>
            </a:pPr>
            <a:r>
              <a:rPr lang="da-DK" sz="1400" dirty="0">
                <a:latin typeface="Verdana"/>
                <a:ea typeface="Calibri"/>
                <a:cs typeface="Times New Roman"/>
              </a:rPr>
              <a:t>Course </a:t>
            </a:r>
            <a:r>
              <a:rPr lang="da-DK" sz="1400" dirty="0" err="1">
                <a:latin typeface="Verdana"/>
                <a:ea typeface="Calibri"/>
                <a:cs typeface="Times New Roman"/>
              </a:rPr>
              <a:t>completion</a:t>
            </a:r>
            <a:r>
              <a:rPr lang="da-DK" sz="1400" dirty="0">
                <a:latin typeface="Verdana"/>
                <a:ea typeface="Calibri"/>
                <a:cs typeface="Times New Roman"/>
              </a:rPr>
              <a:t> </a:t>
            </a:r>
            <a:r>
              <a:rPr lang="da-DK" sz="1400" dirty="0" err="1">
                <a:latin typeface="Verdana"/>
                <a:ea typeface="Calibri"/>
                <a:cs typeface="Times New Roman"/>
              </a:rPr>
              <a:t>certificate</a:t>
            </a:r>
            <a:endParaRPr lang="da-DK" sz="1400" dirty="0">
              <a:latin typeface="Verdana"/>
              <a:ea typeface="Calibri"/>
              <a:cs typeface="Times New Roman"/>
            </a:endParaRPr>
          </a:p>
          <a:p>
            <a:pPr marL="742950" lvl="1" indent="-285750">
              <a:lnSpc>
                <a:spcPct val="115000"/>
              </a:lnSpc>
              <a:spcAft>
                <a:spcPts val="0"/>
              </a:spcAft>
              <a:buFont typeface="Courier New"/>
              <a:buChar char="o"/>
            </a:pPr>
            <a:r>
              <a:rPr lang="da-DK" sz="1400" dirty="0" err="1">
                <a:latin typeface="Verdana"/>
                <a:ea typeface="Calibri"/>
                <a:cs typeface="Times New Roman"/>
              </a:rPr>
              <a:t>Skilltest</a:t>
            </a:r>
            <a:r>
              <a:rPr lang="da-DK" sz="1400" dirty="0">
                <a:latin typeface="Verdana"/>
                <a:ea typeface="Calibri"/>
                <a:cs typeface="Times New Roman"/>
              </a:rPr>
              <a:t> på ikke-EASA certifikatindehavere</a:t>
            </a:r>
          </a:p>
          <a:p>
            <a:pPr marL="742950" lvl="1" indent="-285750">
              <a:lnSpc>
                <a:spcPct val="115000"/>
              </a:lnSpc>
              <a:spcAft>
                <a:spcPts val="0"/>
              </a:spcAft>
              <a:buFont typeface="Courier New"/>
              <a:buChar char="o"/>
            </a:pPr>
            <a:r>
              <a:rPr lang="da-DK" sz="1400" dirty="0" err="1">
                <a:latin typeface="Verdana"/>
                <a:ea typeface="Calibri"/>
                <a:cs typeface="Times New Roman"/>
              </a:rPr>
              <a:t>Skilltest</a:t>
            </a:r>
            <a:r>
              <a:rPr lang="da-DK" sz="1400" dirty="0">
                <a:latin typeface="Verdana"/>
                <a:ea typeface="Calibri"/>
                <a:cs typeface="Times New Roman"/>
              </a:rPr>
              <a:t> for at overføre ikke EASA typerettigheder til EASA certifikat</a:t>
            </a:r>
          </a:p>
          <a:p>
            <a:pPr marL="742950" lvl="1" indent="-285750">
              <a:lnSpc>
                <a:spcPct val="115000"/>
              </a:lnSpc>
              <a:spcAft>
                <a:spcPts val="0"/>
              </a:spcAft>
              <a:buFont typeface="Courier New"/>
              <a:buChar char="o"/>
            </a:pPr>
            <a:r>
              <a:rPr lang="da-DK" sz="1400" dirty="0">
                <a:latin typeface="Verdana"/>
                <a:ea typeface="Calibri"/>
                <a:cs typeface="Times New Roman"/>
              </a:rPr>
              <a:t>Krav til IR(A)ME, hvad hvis den er udløbet</a:t>
            </a:r>
          </a:p>
          <a:p>
            <a:pPr marL="342900" lvl="0" indent="-342900">
              <a:lnSpc>
                <a:spcPct val="115000"/>
              </a:lnSpc>
              <a:spcAft>
                <a:spcPts val="0"/>
              </a:spcAft>
              <a:buFont typeface="Symbol"/>
              <a:buChar char=""/>
            </a:pPr>
            <a:r>
              <a:rPr lang="en-US" sz="1400" dirty="0" err="1">
                <a:latin typeface="Verdana"/>
                <a:ea typeface="Calibri"/>
                <a:cs typeface="Times New Roman"/>
              </a:rPr>
              <a:t>Brug</a:t>
            </a:r>
            <a:r>
              <a:rPr lang="en-US" sz="1400" dirty="0">
                <a:latin typeface="Verdana"/>
                <a:ea typeface="Calibri"/>
                <a:cs typeface="Times New Roman"/>
              </a:rPr>
              <a:t> </a:t>
            </a:r>
            <a:r>
              <a:rPr lang="en-US" sz="1400" dirty="0" err="1">
                <a:latin typeface="Verdana"/>
                <a:ea typeface="Calibri"/>
                <a:cs typeface="Times New Roman"/>
              </a:rPr>
              <a:t>af</a:t>
            </a:r>
            <a:r>
              <a:rPr lang="en-US" sz="1400" dirty="0">
                <a:latin typeface="Verdana"/>
                <a:ea typeface="Calibri"/>
                <a:cs typeface="Times New Roman"/>
              </a:rPr>
              <a:t> ”Temp permit to act as pilot” inclusive procedure </a:t>
            </a:r>
            <a:r>
              <a:rPr lang="en-US" sz="1400" dirty="0" err="1">
                <a:latin typeface="Verdana"/>
                <a:ea typeface="Calibri"/>
                <a:cs typeface="Times New Roman"/>
              </a:rPr>
              <a:t>og</a:t>
            </a:r>
            <a:r>
              <a:rPr lang="en-US" sz="1400" dirty="0">
                <a:latin typeface="Verdana"/>
                <a:ea typeface="Calibri"/>
                <a:cs typeface="Times New Roman"/>
              </a:rPr>
              <a:t> </a:t>
            </a:r>
            <a:r>
              <a:rPr lang="en-US" sz="1400" dirty="0" err="1">
                <a:latin typeface="Verdana"/>
                <a:ea typeface="Calibri"/>
                <a:cs typeface="Times New Roman"/>
              </a:rPr>
              <a:t>ansvar</a:t>
            </a:r>
            <a:endParaRPr lang="da-DK" sz="1400" dirty="0">
              <a:latin typeface="Verdana"/>
              <a:ea typeface="Calibri"/>
              <a:cs typeface="Times New Roman"/>
            </a:endParaRPr>
          </a:p>
          <a:p>
            <a:pPr marL="342900" lvl="0" indent="-342900">
              <a:lnSpc>
                <a:spcPct val="115000"/>
              </a:lnSpc>
              <a:spcAft>
                <a:spcPts val="0"/>
              </a:spcAft>
              <a:buFont typeface="Symbol"/>
              <a:buChar char=""/>
            </a:pPr>
            <a:r>
              <a:rPr lang="da-DK" sz="1400" dirty="0">
                <a:latin typeface="Verdana"/>
                <a:ea typeface="Calibri"/>
                <a:cs typeface="Times New Roman"/>
              </a:rPr>
              <a:t>”</a:t>
            </a:r>
            <a:r>
              <a:rPr lang="da-DK" sz="1400" dirty="0" err="1">
                <a:latin typeface="Verdana"/>
                <a:ea typeface="Calibri"/>
                <a:cs typeface="Times New Roman"/>
              </a:rPr>
              <a:t>Examiner</a:t>
            </a:r>
            <a:r>
              <a:rPr lang="da-DK" sz="1400" dirty="0">
                <a:latin typeface="Verdana"/>
                <a:ea typeface="Calibri"/>
                <a:cs typeface="Times New Roman"/>
              </a:rPr>
              <a:t> differences </a:t>
            </a:r>
            <a:r>
              <a:rPr lang="da-DK" sz="1400" dirty="0" err="1">
                <a:latin typeface="Verdana"/>
                <a:ea typeface="Calibri"/>
                <a:cs typeface="Times New Roman"/>
              </a:rPr>
              <a:t>document</a:t>
            </a:r>
            <a:r>
              <a:rPr lang="da-DK" sz="1400" dirty="0">
                <a:latin typeface="Verdana"/>
                <a:ea typeface="Calibri"/>
                <a:cs typeface="Times New Roman"/>
              </a:rPr>
              <a:t>” samt rapporteringskrav på examiner.dk</a:t>
            </a:r>
          </a:p>
          <a:p>
            <a:pPr marL="342900" lvl="0" indent="-342900">
              <a:lnSpc>
                <a:spcPct val="115000"/>
              </a:lnSpc>
              <a:spcAft>
                <a:spcPts val="0"/>
              </a:spcAft>
              <a:buFont typeface="Symbol"/>
              <a:buChar char=""/>
            </a:pPr>
            <a:r>
              <a:rPr lang="da-DK" sz="1400" dirty="0">
                <a:latin typeface="Verdana"/>
                <a:ea typeface="Calibri"/>
                <a:cs typeface="Times New Roman"/>
              </a:rPr>
              <a:t>Krav om feedback til ATO</a:t>
            </a:r>
          </a:p>
          <a:p>
            <a:pPr marL="342900" lvl="0" indent="-342900">
              <a:lnSpc>
                <a:spcPct val="115000"/>
              </a:lnSpc>
              <a:spcAft>
                <a:spcPts val="0"/>
              </a:spcAft>
              <a:buFont typeface="Symbol"/>
              <a:buChar char=""/>
            </a:pPr>
            <a:r>
              <a:rPr lang="da-DK" sz="1400" dirty="0" err="1">
                <a:latin typeface="Verdana"/>
                <a:ea typeface="Calibri"/>
                <a:cs typeface="Times New Roman"/>
              </a:rPr>
              <a:t>Vested</a:t>
            </a:r>
            <a:r>
              <a:rPr lang="da-DK" sz="1400" dirty="0">
                <a:latin typeface="Verdana"/>
                <a:ea typeface="Calibri"/>
                <a:cs typeface="Times New Roman"/>
              </a:rPr>
              <a:t> </a:t>
            </a:r>
            <a:r>
              <a:rPr lang="da-DK" sz="1400" dirty="0" err="1">
                <a:latin typeface="Verdana"/>
                <a:ea typeface="Calibri"/>
                <a:cs typeface="Times New Roman"/>
              </a:rPr>
              <a:t>interests</a:t>
            </a:r>
            <a:r>
              <a:rPr lang="da-DK" sz="1400" dirty="0">
                <a:latin typeface="Verdana"/>
                <a:ea typeface="Calibri"/>
                <a:cs typeface="Times New Roman"/>
              </a:rPr>
              <a:t> inklusive:</a:t>
            </a:r>
          </a:p>
          <a:p>
            <a:pPr marL="742950" lvl="1" indent="-285750">
              <a:lnSpc>
                <a:spcPct val="115000"/>
              </a:lnSpc>
              <a:spcAft>
                <a:spcPts val="0"/>
              </a:spcAft>
              <a:buFont typeface="Courier New"/>
              <a:buChar char="o"/>
            </a:pPr>
            <a:r>
              <a:rPr lang="da-DK" sz="1400" dirty="0">
                <a:latin typeface="Verdana"/>
                <a:ea typeface="Calibri"/>
                <a:cs typeface="Times New Roman"/>
              </a:rPr>
              <a:t>CFI og HT begrænsninger</a:t>
            </a:r>
          </a:p>
          <a:p>
            <a:pPr marL="742950" lvl="1" indent="-285750">
              <a:lnSpc>
                <a:spcPct val="115000"/>
              </a:lnSpc>
              <a:spcAft>
                <a:spcPts val="0"/>
              </a:spcAft>
              <a:buFont typeface="Courier New"/>
              <a:buChar char="o"/>
            </a:pPr>
            <a:r>
              <a:rPr lang="da-DK" sz="1400" dirty="0" err="1">
                <a:latin typeface="Verdana"/>
                <a:ea typeface="Calibri"/>
                <a:cs typeface="Times New Roman"/>
              </a:rPr>
              <a:t>Examiners</a:t>
            </a:r>
            <a:r>
              <a:rPr lang="da-DK" sz="1400" dirty="0">
                <a:latin typeface="Verdana"/>
                <a:ea typeface="Calibri"/>
                <a:cs typeface="Times New Roman"/>
              </a:rPr>
              <a:t> deltagelse i pilotens træning</a:t>
            </a:r>
          </a:p>
          <a:p>
            <a:pPr marL="342900" lvl="0" indent="-342900">
              <a:lnSpc>
                <a:spcPct val="115000"/>
              </a:lnSpc>
              <a:spcAft>
                <a:spcPts val="1000"/>
              </a:spcAft>
              <a:buFont typeface="Symbol"/>
              <a:buChar char=""/>
            </a:pPr>
            <a:r>
              <a:rPr lang="da-DK" sz="1400" dirty="0">
                <a:latin typeface="Verdana"/>
                <a:ea typeface="Calibri"/>
                <a:cs typeface="Times New Roman"/>
              </a:rPr>
              <a:t>Indhold af briefing og teoretisk overhøring</a:t>
            </a:r>
            <a:endParaRPr lang="da-DK" sz="1400" dirty="0">
              <a:effectLst/>
              <a:latin typeface="Verdana"/>
              <a:ea typeface="Calibri"/>
              <a:cs typeface="Times New Roman"/>
            </a:endParaRPr>
          </a:p>
        </p:txBody>
      </p:sp>
      <p:sp>
        <p:nvSpPr>
          <p:cNvPr id="5" name="Tekstfelt 4">
            <a:extLst>
              <a:ext uri="{FF2B5EF4-FFF2-40B4-BE49-F238E27FC236}">
                <a16:creationId xmlns:a16="http://schemas.microsoft.com/office/drawing/2014/main" id="{A12A0745-0A6D-4E3C-9602-09BBCD125CCB}"/>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43264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560642" cy="320601"/>
          </a:xfrm>
        </p:spPr>
        <p:txBody>
          <a:bodyPr/>
          <a:lstStyle/>
          <a:p>
            <a:r>
              <a:rPr lang="da-DK" dirty="0"/>
              <a:t>Indhold af briefing og teoretisk overhøring</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30</a:t>
            </a:fld>
            <a:endParaRPr lang="en-GB" dirty="0"/>
          </a:p>
        </p:txBody>
      </p:sp>
      <p:sp>
        <p:nvSpPr>
          <p:cNvPr id="3" name="Textplatzhalter 2"/>
          <p:cNvSpPr>
            <a:spLocks noGrp="1"/>
          </p:cNvSpPr>
          <p:nvPr>
            <p:ph type="body" sz="quarter" idx="10"/>
          </p:nvPr>
        </p:nvSpPr>
        <p:spPr>
          <a:xfrm>
            <a:off x="467544" y="692696"/>
            <a:ext cx="8224019" cy="5760640"/>
          </a:xfrm>
        </p:spPr>
        <p:txBody>
          <a:bodyPr/>
          <a:lstStyle/>
          <a:p>
            <a:pPr marL="0" lvl="1" indent="0">
              <a:buClr>
                <a:schemeClr val="accent1"/>
              </a:buClr>
              <a:buNone/>
            </a:pPr>
            <a:r>
              <a:rPr lang="da-DK" sz="1800" b="1" dirty="0"/>
              <a:t>STANDARDISATION ARRANGEMENTS FOR EXAMINERS</a:t>
            </a:r>
            <a:endParaRPr lang="da-DK" sz="1600" b="1" dirty="0"/>
          </a:p>
          <a:p>
            <a:pPr>
              <a:spcBef>
                <a:spcPts val="0"/>
              </a:spcBef>
            </a:pPr>
            <a:r>
              <a:rPr lang="en-US" sz="1600" b="1" dirty="0"/>
              <a:t>METHOD AND CONTENTS OF THE TEST OR CHECK </a:t>
            </a:r>
          </a:p>
          <a:p>
            <a:pPr marL="355600" indent="-355600">
              <a:spcBef>
                <a:spcPts val="0"/>
              </a:spcBef>
              <a:buNone/>
            </a:pPr>
            <a:r>
              <a:rPr lang="en-US" sz="1600" dirty="0"/>
              <a:t>(s)	A test or check is intended to simulate a practical flight. Thus, an examiner may set practical scenarios for an applicant while ensuring that the applicant is not confused and air safety is not compromised. </a:t>
            </a:r>
          </a:p>
          <a:p>
            <a:pPr marL="355600" indent="-355600">
              <a:spcBef>
                <a:spcPts val="600"/>
              </a:spcBef>
              <a:buNone/>
            </a:pPr>
            <a:r>
              <a:rPr lang="en-US" sz="1600" dirty="0"/>
              <a:t>(t) 	When </a:t>
            </a:r>
            <a:r>
              <a:rPr lang="en-US" sz="1600" dirty="0" err="1"/>
              <a:t>manoeuvres</a:t>
            </a:r>
            <a:r>
              <a:rPr lang="en-US" sz="1600" dirty="0"/>
              <a:t> are to be flown by sole reference to instruments, the examiner should ensure that a suitable method of screening is used to simulate IMC. </a:t>
            </a:r>
          </a:p>
          <a:p>
            <a:pPr marL="355600" indent="-355600">
              <a:spcBef>
                <a:spcPts val="600"/>
              </a:spcBef>
              <a:buNone/>
            </a:pPr>
            <a:r>
              <a:rPr lang="en-US" sz="1600" dirty="0"/>
              <a:t>(u)	An examiner should maintain a flight log and assessment record during the test or check for reference during the post or flight debriefing. </a:t>
            </a:r>
          </a:p>
          <a:p>
            <a:pPr marL="355600" indent="-355600">
              <a:spcBef>
                <a:spcPts val="600"/>
              </a:spcBef>
              <a:buNone/>
            </a:pPr>
            <a:r>
              <a:rPr lang="en-US" sz="1600" dirty="0"/>
              <a:t>(v)	An examiner should be flexible to the possibility of changes arising to preflight briefings due to ATC instructions, or other circumstances affecting the test or check. </a:t>
            </a:r>
          </a:p>
          <a:p>
            <a:pPr marL="355600" indent="-355600">
              <a:spcBef>
                <a:spcPts val="600"/>
              </a:spcBef>
              <a:buNone/>
            </a:pPr>
            <a:r>
              <a:rPr lang="en-US" sz="1600" dirty="0"/>
              <a:t>(w) 	Where changes arise to a planned test or check an examiner should be satisfied that the applicant understands and accepts the changes. Otherwise, the test or check flight should be terminated. </a:t>
            </a:r>
          </a:p>
          <a:p>
            <a:pPr marL="355600" indent="-355600">
              <a:spcBef>
                <a:spcPts val="600"/>
              </a:spcBef>
              <a:buNone/>
            </a:pPr>
            <a:r>
              <a:rPr lang="en-US" sz="1600" dirty="0"/>
              <a:t>(x)	Should an applicant choose not to continue a test or check for reasons considered inadequate by an examiner, the applicant will be assessed as having failed those items or sections not attempted. If the test or check is terminated for reasons considered adequate by the examiner, only these items or sections not completed will be tested during a subsequent test or check. </a:t>
            </a:r>
          </a:p>
          <a:p>
            <a:pPr marL="355600" indent="-355600">
              <a:spcBef>
                <a:spcPts val="600"/>
              </a:spcBef>
              <a:buNone/>
            </a:pPr>
            <a:r>
              <a:rPr lang="en-US" sz="1600" dirty="0"/>
              <a:t>(y)	An examiner may terminate a test or check at any stage, if it is considered that the applicant’s competency requires a complete re-test or re-check.</a:t>
            </a:r>
            <a:endParaRPr lang="da-DK" sz="1600" dirty="0"/>
          </a:p>
          <a:p>
            <a:pPr marL="630238" indent="-274638">
              <a:spcBef>
                <a:spcPts val="600"/>
              </a:spcBef>
              <a:buNone/>
            </a:pPr>
            <a:endParaRPr lang="en-US" sz="1600" dirty="0"/>
          </a:p>
        </p:txBody>
      </p:sp>
      <p:sp>
        <p:nvSpPr>
          <p:cNvPr id="5" name="Tekstfelt 4">
            <a:extLst>
              <a:ext uri="{FF2B5EF4-FFF2-40B4-BE49-F238E27FC236}">
                <a16:creationId xmlns:a16="http://schemas.microsoft.com/office/drawing/2014/main" id="{E301ADF1-E4E2-4946-9E1A-6B05F2D5FBCD}"/>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1608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a:t>GM1 FCL.1015 </a:t>
            </a:r>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31</a:t>
            </a:fld>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1016992"/>
            <a:ext cx="6239242" cy="4860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ED4DCDF0-35B0-4F40-9C8C-B873F0727BE6}"/>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631559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err="1"/>
              <a:t>Appendix</a:t>
            </a:r>
            <a:r>
              <a:rPr lang="da-DK" dirty="0"/>
              <a:t> 9, </a:t>
            </a:r>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32</a:t>
            </a:fld>
            <a:endParaRPr lang="en-GB" dirty="0"/>
          </a:p>
        </p:txBody>
      </p:sp>
      <p:sp>
        <p:nvSpPr>
          <p:cNvPr id="3" name="Rektangel 2">
            <a:extLst>
              <a:ext uri="{FF2B5EF4-FFF2-40B4-BE49-F238E27FC236}">
                <a16:creationId xmlns:a16="http://schemas.microsoft.com/office/drawing/2014/main" id="{14357C0A-0FAE-4005-A52B-727D43219FD2}"/>
              </a:ext>
            </a:extLst>
          </p:cNvPr>
          <p:cNvSpPr/>
          <p:nvPr/>
        </p:nvSpPr>
        <p:spPr>
          <a:xfrm>
            <a:off x="0" y="908720"/>
            <a:ext cx="9144000" cy="4555093"/>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FLIGHT TEST TOLERANCE </a:t>
            </a:r>
          </a:p>
          <a:p>
            <a:r>
              <a:rPr lang="en-US" sz="2000" dirty="0">
                <a:latin typeface="Arial" panose="020B0604020202020204" pitchFamily="34" charset="0"/>
                <a:cs typeface="Arial" panose="020B0604020202020204" pitchFamily="34" charset="0"/>
              </a:rPr>
              <a:t>Applicants shall demonstrate the ability to: </a:t>
            </a:r>
          </a:p>
          <a:p>
            <a:pPr marL="360363" indent="-360363">
              <a:spcBef>
                <a:spcPts val="1200"/>
              </a:spcBef>
              <a:tabLst>
                <a:tab pos="360363" algn="l"/>
              </a:tabLst>
            </a:pPr>
            <a:r>
              <a:rPr lang="en-US" sz="2000" dirty="0">
                <a:latin typeface="Arial" panose="020B0604020202020204" pitchFamily="34" charset="0"/>
                <a:cs typeface="Arial" panose="020B0604020202020204" pitchFamily="34" charset="0"/>
              </a:rPr>
              <a:t>(a)	operate the </a:t>
            </a:r>
            <a:r>
              <a:rPr lang="en-US" sz="2000" dirty="0" err="1">
                <a:latin typeface="Arial" panose="020B0604020202020204" pitchFamily="34" charset="0"/>
                <a:cs typeface="Arial" panose="020B0604020202020204" pitchFamily="34" charset="0"/>
              </a:rPr>
              <a:t>aeroplane</a:t>
            </a:r>
            <a:r>
              <a:rPr lang="en-US" sz="2000" dirty="0">
                <a:latin typeface="Arial" panose="020B0604020202020204" pitchFamily="34" charset="0"/>
                <a:cs typeface="Arial" panose="020B0604020202020204" pitchFamily="34" charset="0"/>
              </a:rPr>
              <a:t> within its limitations; </a:t>
            </a:r>
          </a:p>
          <a:p>
            <a:pPr marL="360363" indent="-360363">
              <a:spcBef>
                <a:spcPts val="1200"/>
              </a:spcBef>
              <a:tabLst>
                <a:tab pos="360363" algn="l"/>
              </a:tabLst>
            </a:pPr>
            <a:r>
              <a:rPr lang="en-US" sz="2000" dirty="0">
                <a:latin typeface="Arial" panose="020B0604020202020204" pitchFamily="34" charset="0"/>
                <a:cs typeface="Arial" panose="020B0604020202020204" pitchFamily="34" charset="0"/>
              </a:rPr>
              <a:t>(b)	complete all </a:t>
            </a:r>
            <a:r>
              <a:rPr lang="en-US" sz="2000" dirty="0" err="1">
                <a:latin typeface="Arial" panose="020B0604020202020204" pitchFamily="34" charset="0"/>
                <a:cs typeface="Arial" panose="020B0604020202020204" pitchFamily="34" charset="0"/>
              </a:rPr>
              <a:t>manoeuvres</a:t>
            </a:r>
            <a:r>
              <a:rPr lang="en-US" sz="2000" dirty="0">
                <a:latin typeface="Arial" panose="020B0604020202020204" pitchFamily="34" charset="0"/>
                <a:cs typeface="Arial" panose="020B0604020202020204" pitchFamily="34" charset="0"/>
              </a:rPr>
              <a:t> with smoothness and accuracy; </a:t>
            </a:r>
          </a:p>
          <a:p>
            <a:pPr marL="360363" indent="-360363">
              <a:spcBef>
                <a:spcPts val="1200"/>
              </a:spcBef>
              <a:tabLst>
                <a:tab pos="360363" algn="l"/>
              </a:tabLst>
            </a:pPr>
            <a:r>
              <a:rPr lang="en-US" sz="2000" dirty="0">
                <a:latin typeface="Arial" panose="020B0604020202020204" pitchFamily="34" charset="0"/>
                <a:cs typeface="Arial" panose="020B0604020202020204" pitchFamily="34" charset="0"/>
              </a:rPr>
              <a:t>(c)	exercise good judgement and airmanship; </a:t>
            </a:r>
          </a:p>
          <a:p>
            <a:pPr marL="360363" indent="-360363">
              <a:spcBef>
                <a:spcPts val="1200"/>
              </a:spcBef>
              <a:tabLst>
                <a:tab pos="360363" algn="l"/>
              </a:tabLst>
            </a:pPr>
            <a:r>
              <a:rPr lang="en-US" sz="2000" dirty="0">
                <a:latin typeface="Arial" panose="020B0604020202020204" pitchFamily="34" charset="0"/>
                <a:cs typeface="Arial" panose="020B0604020202020204" pitchFamily="34" charset="0"/>
              </a:rPr>
              <a:t>(d)	apply aeronautical knowledge; </a:t>
            </a:r>
          </a:p>
          <a:p>
            <a:pPr marL="360363" indent="-360363">
              <a:spcBef>
                <a:spcPts val="1200"/>
              </a:spcBef>
              <a:tabLst>
                <a:tab pos="360363" algn="l"/>
              </a:tabLst>
            </a:pPr>
            <a:r>
              <a:rPr lang="en-US" sz="2000" dirty="0">
                <a:latin typeface="Arial" panose="020B0604020202020204" pitchFamily="34" charset="0"/>
                <a:cs typeface="Arial" panose="020B0604020202020204" pitchFamily="34" charset="0"/>
              </a:rPr>
              <a:t>(e)	maintain control of the </a:t>
            </a:r>
            <a:r>
              <a:rPr lang="en-US" sz="2000" dirty="0" err="1">
                <a:latin typeface="Arial" panose="020B0604020202020204" pitchFamily="34" charset="0"/>
                <a:cs typeface="Arial" panose="020B0604020202020204" pitchFamily="34" charset="0"/>
              </a:rPr>
              <a:t>aeroplane</a:t>
            </a:r>
            <a:r>
              <a:rPr lang="en-US" sz="2000" dirty="0">
                <a:latin typeface="Arial" panose="020B0604020202020204" pitchFamily="34" charset="0"/>
                <a:cs typeface="Arial" panose="020B0604020202020204" pitchFamily="34" charset="0"/>
              </a:rPr>
              <a:t> at all times in such a manner that the successful outcome of a procedure or </a:t>
            </a:r>
            <a:r>
              <a:rPr lang="en-US" sz="2000" dirty="0" err="1">
                <a:latin typeface="Arial" panose="020B0604020202020204" pitchFamily="34" charset="0"/>
                <a:cs typeface="Arial" panose="020B0604020202020204" pitchFamily="34" charset="0"/>
              </a:rPr>
              <a:t>manoeuvre</a:t>
            </a:r>
            <a:r>
              <a:rPr lang="en-US" sz="2000" dirty="0">
                <a:latin typeface="Arial" panose="020B0604020202020204" pitchFamily="34" charset="0"/>
                <a:cs typeface="Arial" panose="020B0604020202020204" pitchFamily="34" charset="0"/>
              </a:rPr>
              <a:t> is never in doubt; </a:t>
            </a:r>
          </a:p>
          <a:p>
            <a:pPr marL="360363" indent="-360363">
              <a:spcBef>
                <a:spcPts val="1200"/>
              </a:spcBef>
              <a:buAutoNum type="alphaLcParenBoth" startAt="6"/>
              <a:tabLst>
                <a:tab pos="360363" algn="l"/>
              </a:tabLst>
            </a:pPr>
            <a:r>
              <a:rPr lang="en-US" sz="2000" dirty="0">
                <a:latin typeface="Arial" panose="020B0604020202020204" pitchFamily="34" charset="0"/>
                <a:cs typeface="Arial" panose="020B0604020202020204" pitchFamily="34" charset="0"/>
              </a:rPr>
              <a:t>understand and apply crew coordination and incapacitation procedures, if applicable; and</a:t>
            </a:r>
          </a:p>
          <a:p>
            <a:pPr marL="360363" indent="-360363">
              <a:spcBef>
                <a:spcPts val="1200"/>
              </a:spcBef>
              <a:buAutoNum type="alphaLcParenBoth" startAt="6"/>
              <a:tabLst>
                <a:tab pos="360363" algn="l"/>
              </a:tabLst>
            </a:pPr>
            <a:r>
              <a:rPr lang="en-US" sz="2000" dirty="0">
                <a:latin typeface="Arial" panose="020B0604020202020204" pitchFamily="34" charset="0"/>
                <a:cs typeface="Arial" panose="020B0604020202020204" pitchFamily="34" charset="0"/>
              </a:rPr>
              <a:t>communicate effectively with the other crew members, if applicable. </a:t>
            </a:r>
            <a:endParaRPr lang="da-DK" sz="2000" dirty="0">
              <a:latin typeface="Arial" panose="020B0604020202020204" pitchFamily="34" charset="0"/>
              <a:cs typeface="Arial" panose="020B0604020202020204" pitchFamily="34" charset="0"/>
            </a:endParaRPr>
          </a:p>
        </p:txBody>
      </p:sp>
      <p:sp>
        <p:nvSpPr>
          <p:cNvPr id="5" name="Tekstfelt 4">
            <a:extLst>
              <a:ext uri="{FF2B5EF4-FFF2-40B4-BE49-F238E27FC236}">
                <a16:creationId xmlns:a16="http://schemas.microsoft.com/office/drawing/2014/main" id="{682E04D2-D4F6-4951-941F-23223942DB73}"/>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37168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err="1"/>
              <a:t>Appendix</a:t>
            </a:r>
            <a:r>
              <a:rPr lang="da-DK" dirty="0"/>
              <a:t> 9, </a:t>
            </a:r>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33</a:t>
            </a:fld>
            <a:endParaRPr lang="en-GB" dirty="0"/>
          </a:p>
        </p:txBody>
      </p:sp>
      <p:sp>
        <p:nvSpPr>
          <p:cNvPr id="3" name="Rektangel 2">
            <a:extLst>
              <a:ext uri="{FF2B5EF4-FFF2-40B4-BE49-F238E27FC236}">
                <a16:creationId xmlns:a16="http://schemas.microsoft.com/office/drawing/2014/main" id="{14357C0A-0FAE-4005-A52B-727D43219FD2}"/>
              </a:ext>
            </a:extLst>
          </p:cNvPr>
          <p:cNvSpPr/>
          <p:nvPr/>
        </p:nvSpPr>
        <p:spPr>
          <a:xfrm>
            <a:off x="0" y="620688"/>
            <a:ext cx="9144000"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FLIGHT TEST TOLERANCE</a:t>
            </a:r>
          </a:p>
          <a:p>
            <a:r>
              <a:rPr lang="en-US" sz="2000" dirty="0">
                <a:latin typeface="Arial" panose="020B0604020202020204" pitchFamily="34" charset="0"/>
                <a:cs typeface="Arial" panose="020B0604020202020204" pitchFamily="34" charset="0"/>
              </a:rPr>
              <a:t>The following limits shall apply, corrected to make allowance for turbulent conditions and the handling qualities and performance of the </a:t>
            </a:r>
            <a:r>
              <a:rPr lang="en-US" sz="2000" dirty="0" err="1">
                <a:latin typeface="Arial" panose="020B0604020202020204" pitchFamily="34" charset="0"/>
                <a:cs typeface="Arial" panose="020B0604020202020204" pitchFamily="34" charset="0"/>
              </a:rPr>
              <a:t>aeroplane</a:t>
            </a:r>
            <a:r>
              <a:rPr lang="en-US" sz="2000" dirty="0">
                <a:latin typeface="Arial" panose="020B0604020202020204" pitchFamily="34" charset="0"/>
                <a:cs typeface="Arial" panose="020B0604020202020204" pitchFamily="34" charset="0"/>
              </a:rPr>
              <a:t> used: </a:t>
            </a:r>
          </a:p>
          <a:p>
            <a:endParaRPr lang="en-US" sz="2000"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pic>
        <p:nvPicPr>
          <p:cNvPr id="4" name="Billede 3">
            <a:extLst>
              <a:ext uri="{FF2B5EF4-FFF2-40B4-BE49-F238E27FC236}">
                <a16:creationId xmlns:a16="http://schemas.microsoft.com/office/drawing/2014/main" id="{19F52C0F-AC48-44D2-87AC-A0E88B3D8338}"/>
              </a:ext>
            </a:extLst>
          </p:cNvPr>
          <p:cNvPicPr>
            <a:picLocks noChangeAspect="1"/>
          </p:cNvPicPr>
          <p:nvPr/>
        </p:nvPicPr>
        <p:blipFill>
          <a:blip r:embed="rId3"/>
          <a:stretch>
            <a:fillRect/>
          </a:stretch>
        </p:blipFill>
        <p:spPr>
          <a:xfrm>
            <a:off x="867400" y="2251904"/>
            <a:ext cx="7409200" cy="2120478"/>
          </a:xfrm>
          <a:prstGeom prst="rect">
            <a:avLst/>
          </a:prstGeom>
        </p:spPr>
      </p:pic>
      <p:sp>
        <p:nvSpPr>
          <p:cNvPr id="6" name="Tekstfelt 5">
            <a:extLst>
              <a:ext uri="{FF2B5EF4-FFF2-40B4-BE49-F238E27FC236}">
                <a16:creationId xmlns:a16="http://schemas.microsoft.com/office/drawing/2014/main" id="{C597AA48-06AB-49CF-9D2A-84D1DF940CAC}"/>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63968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err="1"/>
              <a:t>Appendix</a:t>
            </a:r>
            <a:r>
              <a:rPr lang="da-DK" dirty="0"/>
              <a:t> 9, </a:t>
            </a:r>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34</a:t>
            </a:fld>
            <a:endParaRPr lang="en-GB" dirty="0"/>
          </a:p>
        </p:txBody>
      </p:sp>
      <p:sp>
        <p:nvSpPr>
          <p:cNvPr id="3" name="Rektangel 2">
            <a:extLst>
              <a:ext uri="{FF2B5EF4-FFF2-40B4-BE49-F238E27FC236}">
                <a16:creationId xmlns:a16="http://schemas.microsoft.com/office/drawing/2014/main" id="{14357C0A-0FAE-4005-A52B-727D43219FD2}"/>
              </a:ext>
            </a:extLst>
          </p:cNvPr>
          <p:cNvSpPr/>
          <p:nvPr/>
        </p:nvSpPr>
        <p:spPr>
          <a:xfrm>
            <a:off x="0" y="620688"/>
            <a:ext cx="9144000"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FLIGHT TEST TOLERANCE</a:t>
            </a:r>
          </a:p>
          <a:p>
            <a:r>
              <a:rPr lang="en-US" sz="2000" dirty="0">
                <a:latin typeface="Arial" panose="020B0604020202020204" pitchFamily="34" charset="0"/>
                <a:cs typeface="Arial" panose="020B0604020202020204" pitchFamily="34" charset="0"/>
              </a:rPr>
              <a:t>The following limits shall apply, corrected to make allowance for turbulent conditions and the handling qualities and performance of the </a:t>
            </a:r>
            <a:r>
              <a:rPr lang="en-US" sz="2000" dirty="0" err="1">
                <a:latin typeface="Arial" panose="020B0604020202020204" pitchFamily="34" charset="0"/>
                <a:cs typeface="Arial" panose="020B0604020202020204" pitchFamily="34" charset="0"/>
              </a:rPr>
              <a:t>aeroplane</a:t>
            </a:r>
            <a:r>
              <a:rPr lang="en-US" sz="2000" dirty="0">
                <a:latin typeface="Arial" panose="020B0604020202020204" pitchFamily="34" charset="0"/>
                <a:cs typeface="Arial" panose="020B0604020202020204" pitchFamily="34" charset="0"/>
              </a:rPr>
              <a:t> used: </a:t>
            </a:r>
          </a:p>
          <a:p>
            <a:endParaRPr lang="en-US" sz="2000"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pic>
        <p:nvPicPr>
          <p:cNvPr id="5" name="Billede 4">
            <a:extLst>
              <a:ext uri="{FF2B5EF4-FFF2-40B4-BE49-F238E27FC236}">
                <a16:creationId xmlns:a16="http://schemas.microsoft.com/office/drawing/2014/main" id="{EB88AA02-6870-4D55-B586-7A4108E67531}"/>
              </a:ext>
            </a:extLst>
          </p:cNvPr>
          <p:cNvPicPr>
            <a:picLocks noChangeAspect="1"/>
          </p:cNvPicPr>
          <p:nvPr/>
        </p:nvPicPr>
        <p:blipFill>
          <a:blip r:embed="rId3"/>
          <a:stretch>
            <a:fillRect/>
          </a:stretch>
        </p:blipFill>
        <p:spPr>
          <a:xfrm>
            <a:off x="0" y="1985737"/>
            <a:ext cx="9144000" cy="4115313"/>
          </a:xfrm>
          <a:prstGeom prst="rect">
            <a:avLst/>
          </a:prstGeom>
        </p:spPr>
      </p:pic>
      <p:sp>
        <p:nvSpPr>
          <p:cNvPr id="6" name="Tekstfelt 5">
            <a:extLst>
              <a:ext uri="{FF2B5EF4-FFF2-40B4-BE49-F238E27FC236}">
                <a16:creationId xmlns:a16="http://schemas.microsoft.com/office/drawing/2014/main" id="{FB4CBBC8-CCA3-48D1-8E21-050B5E3BEF25}"/>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63437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err="1"/>
              <a:t>Appendix</a:t>
            </a:r>
            <a:r>
              <a:rPr lang="da-DK" dirty="0"/>
              <a:t> 9, </a:t>
            </a:r>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35</a:t>
            </a:fld>
            <a:endParaRPr lang="en-GB" dirty="0"/>
          </a:p>
        </p:txBody>
      </p:sp>
      <p:sp>
        <p:nvSpPr>
          <p:cNvPr id="3" name="Rektangel 2">
            <a:extLst>
              <a:ext uri="{FF2B5EF4-FFF2-40B4-BE49-F238E27FC236}">
                <a16:creationId xmlns:a16="http://schemas.microsoft.com/office/drawing/2014/main" id="{14357C0A-0FAE-4005-A52B-727D43219FD2}"/>
              </a:ext>
            </a:extLst>
          </p:cNvPr>
          <p:cNvSpPr/>
          <p:nvPr/>
        </p:nvSpPr>
        <p:spPr>
          <a:xfrm>
            <a:off x="0" y="620688"/>
            <a:ext cx="9144000"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FLIGHT TEST TOLERANCE</a:t>
            </a:r>
          </a:p>
          <a:p>
            <a:r>
              <a:rPr lang="en-US" sz="2000" dirty="0">
                <a:latin typeface="Arial" panose="020B0604020202020204" pitchFamily="34" charset="0"/>
                <a:cs typeface="Arial" panose="020B0604020202020204" pitchFamily="34" charset="0"/>
              </a:rPr>
              <a:t>The following limits shall apply, corrected to make allowance for turbulent conditions and the handling qualities and performance of the </a:t>
            </a:r>
            <a:r>
              <a:rPr lang="en-US" sz="2000" dirty="0" err="1">
                <a:latin typeface="Arial" panose="020B0604020202020204" pitchFamily="34" charset="0"/>
                <a:cs typeface="Arial" panose="020B0604020202020204" pitchFamily="34" charset="0"/>
              </a:rPr>
              <a:t>aeroplane</a:t>
            </a:r>
            <a:r>
              <a:rPr lang="en-US" sz="2000" dirty="0">
                <a:latin typeface="Arial" panose="020B0604020202020204" pitchFamily="34" charset="0"/>
                <a:cs typeface="Arial" panose="020B0604020202020204" pitchFamily="34" charset="0"/>
              </a:rPr>
              <a:t> used: </a:t>
            </a:r>
          </a:p>
          <a:p>
            <a:endParaRPr lang="en-US" sz="2000"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p:txBody>
      </p:sp>
      <p:pic>
        <p:nvPicPr>
          <p:cNvPr id="4" name="Billede 3">
            <a:extLst>
              <a:ext uri="{FF2B5EF4-FFF2-40B4-BE49-F238E27FC236}">
                <a16:creationId xmlns:a16="http://schemas.microsoft.com/office/drawing/2014/main" id="{09C97BE9-0F05-4B08-8155-C51CC8E4D1CD}"/>
              </a:ext>
            </a:extLst>
          </p:cNvPr>
          <p:cNvPicPr>
            <a:picLocks noChangeAspect="1"/>
          </p:cNvPicPr>
          <p:nvPr/>
        </p:nvPicPr>
        <p:blipFill>
          <a:blip r:embed="rId3"/>
          <a:stretch>
            <a:fillRect/>
          </a:stretch>
        </p:blipFill>
        <p:spPr>
          <a:xfrm>
            <a:off x="179512" y="1823974"/>
            <a:ext cx="8708021" cy="3405226"/>
          </a:xfrm>
          <a:prstGeom prst="rect">
            <a:avLst/>
          </a:prstGeom>
        </p:spPr>
      </p:pic>
      <p:sp>
        <p:nvSpPr>
          <p:cNvPr id="6" name="Tekstfelt 5">
            <a:extLst>
              <a:ext uri="{FF2B5EF4-FFF2-40B4-BE49-F238E27FC236}">
                <a16:creationId xmlns:a16="http://schemas.microsoft.com/office/drawing/2014/main" id="{A7BD805E-855E-4AC8-AB44-C9DACB60AEDE}"/>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84878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err="1"/>
              <a:t>Appendix</a:t>
            </a:r>
            <a:r>
              <a:rPr lang="da-DK" dirty="0"/>
              <a:t> 9, </a:t>
            </a:r>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36</a:t>
            </a:fld>
            <a:endParaRPr lang="en-GB" dirty="0"/>
          </a:p>
        </p:txBody>
      </p:sp>
      <p:sp>
        <p:nvSpPr>
          <p:cNvPr id="3" name="Rektangel 2">
            <a:extLst>
              <a:ext uri="{FF2B5EF4-FFF2-40B4-BE49-F238E27FC236}">
                <a16:creationId xmlns:a16="http://schemas.microsoft.com/office/drawing/2014/main" id="{14357C0A-0FAE-4005-A52B-727D43219FD2}"/>
              </a:ext>
            </a:extLst>
          </p:cNvPr>
          <p:cNvSpPr/>
          <p:nvPr/>
        </p:nvSpPr>
        <p:spPr>
          <a:xfrm>
            <a:off x="0" y="620688"/>
            <a:ext cx="9144000" cy="5632311"/>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CONDUCT OF THE TEST/CHECK</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Applicants shall be required to fly the aircraft from a position where the PIC or co-pilot functions, as relevant, can be performed. Under single-pilot conditions, the test shall be performed as if there was no other crew member present.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During preflight preparation for the test, applicants are required to determine power settings and speeds. Applicants shall indicate to the examiner the checks and duties carried out, including the identification of radio facilities. Checks shall be completed in accordance with the checklist for the aircraft on which the test is being taken and, if applicable, with the MCC concept. Performance data for take-off, approach and landing shall be calculated by applicants in compliance with the operations manual or flight manual for the aircraft used. Decision heights/altitudes, minimum descent heights/altitudes and missed approach point shall be agreed upon with the examiner.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examiner shall take no part in the operation of the aircraft except where intervention is necessary in the interests of safety or to avoid unacceptable delay to other traffic. </a:t>
            </a:r>
          </a:p>
          <a:p>
            <a:endParaRPr lang="en-US" sz="2000" b="1" dirty="0">
              <a:latin typeface="Arial" panose="020B0604020202020204" pitchFamily="34" charset="0"/>
              <a:cs typeface="Arial" panose="020B0604020202020204" pitchFamily="34" charset="0"/>
            </a:endParaRPr>
          </a:p>
        </p:txBody>
      </p:sp>
      <p:sp>
        <p:nvSpPr>
          <p:cNvPr id="5" name="Tekstfelt 4">
            <a:extLst>
              <a:ext uri="{FF2B5EF4-FFF2-40B4-BE49-F238E27FC236}">
                <a16:creationId xmlns:a16="http://schemas.microsoft.com/office/drawing/2014/main" id="{8B183D93-A9FC-48BE-A324-90EF8FF599C4}"/>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295859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5096"/>
            <a:ext cx="7560642" cy="308161"/>
          </a:xfrm>
        </p:spPr>
        <p:txBody>
          <a:bodyPr/>
          <a:lstStyle/>
          <a:p>
            <a:r>
              <a:rPr lang="da-DK" dirty="0" err="1"/>
              <a:t>Appendix</a:t>
            </a:r>
            <a:r>
              <a:rPr lang="da-DK" dirty="0"/>
              <a:t> 9, </a:t>
            </a:r>
            <a:r>
              <a:rPr lang="da-DK" dirty="0" err="1"/>
              <a:t>Examiner</a:t>
            </a:r>
            <a:r>
              <a:rPr lang="da-DK" dirty="0"/>
              <a:t> </a:t>
            </a:r>
            <a:r>
              <a:rPr lang="da-DK" dirty="0" err="1"/>
              <a:t>standardisation</a:t>
            </a:r>
            <a:r>
              <a:rPr lang="da-DK" dirty="0"/>
              <a:t> </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37</a:t>
            </a:fld>
            <a:endParaRPr lang="en-GB" dirty="0"/>
          </a:p>
        </p:txBody>
      </p:sp>
      <p:sp>
        <p:nvSpPr>
          <p:cNvPr id="3" name="Rektangel 2">
            <a:extLst>
              <a:ext uri="{FF2B5EF4-FFF2-40B4-BE49-F238E27FC236}">
                <a16:creationId xmlns:a16="http://schemas.microsoft.com/office/drawing/2014/main" id="{14357C0A-0FAE-4005-A52B-727D43219FD2}"/>
              </a:ext>
            </a:extLst>
          </p:cNvPr>
          <p:cNvSpPr/>
          <p:nvPr/>
        </p:nvSpPr>
        <p:spPr>
          <a:xfrm>
            <a:off x="0" y="620688"/>
            <a:ext cx="9144000" cy="6201698"/>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SPECIFIC REQUIREMENTS FOR THE SKILL TEST/PROFICIENCY CHECK FOR MULTI-PILOT AIRCRAFT TYPE RATINGS, FOR SINGLE-PILOT AEROPLANE TYPE RATINGS WHEN OPERATED IN MULTI-PILOT OPERATIONS, FOR MPL AND ATPL:</a:t>
            </a:r>
          </a:p>
          <a:p>
            <a:pPr marL="285750" indent="-285750">
              <a:spcBef>
                <a:spcPts val="12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skill test for a multi-pilot aircraft or a single-pilot </a:t>
            </a:r>
            <a:r>
              <a:rPr lang="en-US" sz="1600" dirty="0" err="1">
                <a:latin typeface="Arial" panose="020B0604020202020204" pitchFamily="34" charset="0"/>
                <a:cs typeface="Arial" panose="020B0604020202020204" pitchFamily="34" charset="0"/>
              </a:rPr>
              <a:t>aeroplane</a:t>
            </a:r>
            <a:r>
              <a:rPr lang="en-US" sz="1600" dirty="0">
                <a:latin typeface="Arial" panose="020B0604020202020204" pitchFamily="34" charset="0"/>
                <a:cs typeface="Arial" panose="020B0604020202020204" pitchFamily="34" charset="0"/>
              </a:rPr>
              <a:t> when operated in multi-pilot operations shall be performed in a multi-crew environment. Another applicant or another type rated qualified pilot may function as the second pilot. If an aircraft is used, the second pilot shall be the examiner or an instructor. </a:t>
            </a:r>
          </a:p>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Applicants shall operate as PF during all sections of the skill test, except for abnormal and emergency procedures, which may be conducted as PF or PM in accordance with MCC. Applicants for the initial issue of a multi-pilot aircraft type rating or ATPL shall also demonstrate the ability to act as PM. Applicants may choose either the left-hand or the right-hand seat for the skill test if all items can be executed from the selected seat. </a:t>
            </a:r>
          </a:p>
          <a:p>
            <a:pPr marL="285750" indent="-285750">
              <a:spcBef>
                <a:spcPts val="600"/>
              </a:spcBef>
              <a:buFont typeface="Arial" panose="020B0604020202020204" pitchFamily="34" charset="0"/>
              <a:buChar char="•"/>
            </a:pPr>
            <a:r>
              <a:rPr lang="en-US" sz="1600" dirty="0">
                <a:latin typeface="Arial" panose="020B0604020202020204" pitchFamily="34" charset="0"/>
                <a:cs typeface="Arial" panose="020B0604020202020204" pitchFamily="34" charset="0"/>
              </a:rPr>
              <a:t>The following matters shall be specifically checked by the examiner for applicants for the ATPL or a type rating for multi-pilot aircraft or for multi-pilot operations in a single-pilot </a:t>
            </a:r>
            <a:r>
              <a:rPr lang="en-US" sz="1600" dirty="0" err="1">
                <a:latin typeface="Arial" panose="020B0604020202020204" pitchFamily="34" charset="0"/>
                <a:cs typeface="Arial" panose="020B0604020202020204" pitchFamily="34" charset="0"/>
              </a:rPr>
              <a:t>aeroplane</a:t>
            </a:r>
            <a:r>
              <a:rPr lang="en-US" sz="1600" dirty="0">
                <a:latin typeface="Arial" panose="020B0604020202020204" pitchFamily="34" charset="0"/>
                <a:cs typeface="Arial" panose="020B0604020202020204" pitchFamily="34" charset="0"/>
              </a:rPr>
              <a:t> extending to the duties of a PIC, irrespective of whether the applicants act as PF or PM: </a:t>
            </a:r>
          </a:p>
          <a:p>
            <a:pPr marL="269875">
              <a:tabLst>
                <a:tab pos="630238" algn="l"/>
              </a:tabLst>
            </a:pPr>
            <a:r>
              <a:rPr lang="en-US" sz="1600" dirty="0">
                <a:latin typeface="Arial" panose="020B0604020202020204" pitchFamily="34" charset="0"/>
                <a:cs typeface="Arial" panose="020B0604020202020204" pitchFamily="34" charset="0"/>
              </a:rPr>
              <a:t>(a)	managing crew cooperation; </a:t>
            </a:r>
          </a:p>
          <a:p>
            <a:pPr marL="269875">
              <a:tabLst>
                <a:tab pos="630238" algn="l"/>
              </a:tabLst>
            </a:pPr>
            <a:r>
              <a:rPr lang="en-US" sz="1600" dirty="0">
                <a:latin typeface="Arial" panose="020B0604020202020204" pitchFamily="34" charset="0"/>
                <a:cs typeface="Arial" panose="020B0604020202020204" pitchFamily="34" charset="0"/>
              </a:rPr>
              <a:t>(b) 	maintaining a general survey of the aircraft operation by appropriate supervision; and </a:t>
            </a:r>
          </a:p>
          <a:p>
            <a:pPr marL="612775" indent="-342900">
              <a:buAutoNum type="alphaLcParenBoth" startAt="3"/>
              <a:tabLst>
                <a:tab pos="630238" algn="l"/>
              </a:tabLst>
            </a:pPr>
            <a:r>
              <a:rPr lang="en-US" sz="1600" dirty="0">
                <a:latin typeface="Arial" panose="020B0604020202020204" pitchFamily="34" charset="0"/>
                <a:cs typeface="Arial" panose="020B0604020202020204" pitchFamily="34" charset="0"/>
              </a:rPr>
              <a:t>setting priorities and making decisions in accordance with safety aspects and relevant rules 	and regulations appropriate to the operational situation, including emergencies. </a:t>
            </a:r>
          </a:p>
          <a:p>
            <a:pPr marL="269875" indent="-269875">
              <a:spcBef>
                <a:spcPts val="600"/>
              </a:spcBef>
              <a:buFont typeface="Arial" panose="020B0604020202020204" pitchFamily="34" charset="0"/>
              <a:buChar char="•"/>
              <a:tabLst>
                <a:tab pos="630238" algn="l"/>
              </a:tabLst>
            </a:pPr>
            <a:r>
              <a:rPr lang="en-US" sz="1600" dirty="0">
                <a:latin typeface="Arial" panose="020B0604020202020204" pitchFamily="34" charset="0"/>
                <a:cs typeface="Arial" panose="020B0604020202020204" pitchFamily="34" charset="0"/>
              </a:rPr>
              <a:t>The test or check should be accomplished under IFR, if the IR rating is included, and as far as possible be accomplished in a simulated commercial air transport environment. An essential element to be checked is the ability to plan and conduct the flight from routine briefing material.  </a:t>
            </a:r>
          </a:p>
          <a:p>
            <a:endParaRPr lang="en-US" sz="2000" b="1" dirty="0">
              <a:latin typeface="Arial" panose="020B0604020202020204" pitchFamily="34" charset="0"/>
              <a:cs typeface="Arial" panose="020B0604020202020204" pitchFamily="34" charset="0"/>
            </a:endParaRPr>
          </a:p>
        </p:txBody>
      </p:sp>
      <p:sp>
        <p:nvSpPr>
          <p:cNvPr id="5" name="Tekstfelt 4">
            <a:extLst>
              <a:ext uri="{FF2B5EF4-FFF2-40B4-BE49-F238E27FC236}">
                <a16:creationId xmlns:a16="http://schemas.microsoft.com/office/drawing/2014/main" id="{AEC20B92-F569-4FA9-8C5C-FF3C5D45ABD2}"/>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199574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7574"/>
            <a:ext cx="7632848" cy="287130"/>
          </a:xfrm>
        </p:spPr>
        <p:txBody>
          <a:bodyPr/>
          <a:lstStyle/>
          <a:p>
            <a:r>
              <a:rPr lang="en-GB" sz="1600" dirty="0">
                <a:latin typeface="Arial" panose="020B0604020202020204" pitchFamily="34" charset="0"/>
                <a:cs typeface="Arial" panose="020B0604020202020204" pitchFamily="34" charset="0"/>
              </a:rPr>
              <a:t>Licence </a:t>
            </a:r>
            <a:r>
              <a:rPr lang="en-GB" sz="1600" dirty="0" err="1">
                <a:latin typeface="Arial" panose="020B0604020202020204" pitchFamily="34" charset="0"/>
                <a:cs typeface="Arial" panose="020B0604020202020204" pitchFamily="34" charset="0"/>
              </a:rPr>
              <a:t>endorsmens</a:t>
            </a:r>
            <a:endParaRPr lang="en-GB" sz="1600" dirty="0">
              <a:latin typeface="Arial" panose="020B0604020202020204" pitchFamily="34" charset="0"/>
              <a:cs typeface="Arial" panose="020B0604020202020204" pitchFamily="34" charset="0"/>
            </a:endParaRPr>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38</a:t>
            </a:fld>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69302"/>
            <a:ext cx="6585545" cy="6788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felt 4">
            <a:extLst>
              <a:ext uri="{FF2B5EF4-FFF2-40B4-BE49-F238E27FC236}">
                <a16:creationId xmlns:a16="http://schemas.microsoft.com/office/drawing/2014/main" id="{FB8E25B6-5EDC-45D7-B5E7-A4F69928A443}"/>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90534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sz="5400" dirty="0" err="1">
                <a:solidFill>
                  <a:srgbClr val="FF0000"/>
                </a:solidFill>
              </a:rPr>
              <a:t>Questions</a:t>
            </a:r>
            <a:r>
              <a:rPr lang="da-DK" sz="5400" dirty="0">
                <a:solidFill>
                  <a:srgbClr val="FF0000"/>
                </a:solidFill>
              </a:rPr>
              <a:t>?</a:t>
            </a:r>
          </a:p>
        </p:txBody>
      </p:sp>
    </p:spTree>
    <p:extLst>
      <p:ext uri="{BB962C8B-B14F-4D97-AF65-F5344CB8AC3E}">
        <p14:creationId xmlns:p14="http://schemas.microsoft.com/office/powerpoint/2010/main" val="3245337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80722" cy="432049"/>
          </a:xfrm>
        </p:spPr>
        <p:txBody>
          <a:bodyPr/>
          <a:lstStyle/>
          <a:p>
            <a:r>
              <a:rPr lang="en-US" cap="all" dirty="0"/>
              <a:t>PROCEDURE FOR DESIGNATING EXAMINERS TO CONDUCT SKILLTESTS</a:t>
            </a:r>
            <a:br>
              <a:rPr lang="en-US" cap="all" dirty="0"/>
            </a:b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4</a:t>
            </a:fld>
            <a:endParaRPr lang="en-GB" dirty="0"/>
          </a:p>
        </p:txBody>
      </p:sp>
      <p:sp>
        <p:nvSpPr>
          <p:cNvPr id="3" name="Textplatzhalter 2"/>
          <p:cNvSpPr>
            <a:spLocks noGrp="1"/>
          </p:cNvSpPr>
          <p:nvPr>
            <p:ph type="body" sz="quarter" idx="10"/>
          </p:nvPr>
        </p:nvSpPr>
        <p:spPr>
          <a:xfrm>
            <a:off x="467544" y="1124744"/>
            <a:ext cx="8224019" cy="5328591"/>
          </a:xfrm>
        </p:spPr>
        <p:txBody>
          <a:bodyPr/>
          <a:lstStyle/>
          <a:p>
            <a:pPr marL="0" indent="0">
              <a:lnSpc>
                <a:spcPct val="150000"/>
              </a:lnSpc>
              <a:spcBef>
                <a:spcPts val="0"/>
              </a:spcBef>
              <a:buNone/>
              <a:tabLst>
                <a:tab pos="355600" algn="l"/>
              </a:tabLst>
            </a:pPr>
            <a:r>
              <a:rPr lang="en-US" sz="1400" dirty="0"/>
              <a:t>ARA.FCL.205 Monitoring of examiners require that the authority </a:t>
            </a:r>
            <a:r>
              <a:rPr lang="en-US" sz="1400" dirty="0" err="1"/>
              <a:t>developes</a:t>
            </a:r>
            <a:r>
              <a:rPr lang="en-US" sz="1400" dirty="0"/>
              <a:t> procedures to designate examiners to conduct </a:t>
            </a:r>
            <a:r>
              <a:rPr lang="en-US" sz="1400" dirty="0" err="1"/>
              <a:t>skilltests</a:t>
            </a:r>
            <a:r>
              <a:rPr lang="en-US" sz="1400" dirty="0"/>
              <a:t>. The Danish Transport Authority have made the following requirements if an examiner seeks this privilege:</a:t>
            </a:r>
            <a:br>
              <a:rPr lang="en-US" sz="1400" dirty="0"/>
            </a:br>
            <a:r>
              <a:rPr lang="en-US" sz="1400" dirty="0"/>
              <a:t>-	have a valid examiner certificate</a:t>
            </a:r>
            <a:br>
              <a:rPr lang="en-US" sz="1400" dirty="0"/>
            </a:br>
            <a:r>
              <a:rPr lang="en-US" sz="1400" dirty="0"/>
              <a:t>-	be considered competent for the task</a:t>
            </a:r>
            <a:br>
              <a:rPr lang="en-US" sz="1400" dirty="0"/>
            </a:br>
            <a:r>
              <a:rPr lang="en-US" sz="1400" dirty="0"/>
              <a:t>-	have an acceptable personality and character</a:t>
            </a:r>
            <a:br>
              <a:rPr lang="en-US" sz="1400" dirty="0"/>
            </a:br>
            <a:r>
              <a:rPr lang="en-US" sz="1400" dirty="0"/>
              <a:t>-	show good cooperation with the competent authority.</a:t>
            </a:r>
            <a:br>
              <a:rPr lang="en-US" sz="1400" dirty="0"/>
            </a:br>
            <a:r>
              <a:rPr lang="en-US" sz="1400" dirty="0"/>
              <a:t>-	meet requirements in Commission Regulation (EU) No 1178/2011 subpart K</a:t>
            </a:r>
            <a:br>
              <a:rPr lang="en-US" sz="1400" dirty="0"/>
            </a:br>
            <a:r>
              <a:rPr lang="en-US" sz="1400" dirty="0"/>
              <a:t>-	attend an examiner seminar</a:t>
            </a:r>
            <a:br>
              <a:rPr lang="en-US" sz="1400" dirty="0"/>
            </a:br>
            <a:r>
              <a:rPr lang="en-US" sz="1400" dirty="0"/>
              <a:t>-	have conducted 20 relevant checks as examiner or have </a:t>
            </a:r>
            <a:r>
              <a:rPr lang="en-US" sz="1400" dirty="0" err="1"/>
              <a:t>recieved</a:t>
            </a:r>
            <a:r>
              <a:rPr lang="en-US" sz="1400" dirty="0"/>
              <a:t> additional Examiner training covering 	these privileges</a:t>
            </a:r>
            <a:br>
              <a:rPr lang="en-US" sz="1400" dirty="0"/>
            </a:br>
            <a:r>
              <a:rPr lang="en-US" sz="1400" dirty="0"/>
              <a:t>-	perform an examiner assessment of competence during a </a:t>
            </a:r>
            <a:r>
              <a:rPr lang="en-US" sz="1400" dirty="0" err="1"/>
              <a:t>skilltest</a:t>
            </a:r>
            <a:br>
              <a:rPr lang="en-US" sz="1400" dirty="0"/>
            </a:br>
            <a:r>
              <a:rPr lang="en-US" sz="1400" dirty="0"/>
              <a:t>-	meet any other requirements considered relevant</a:t>
            </a:r>
            <a:br>
              <a:rPr lang="en-US" sz="1400" dirty="0"/>
            </a:br>
            <a:r>
              <a:rPr lang="en-US" sz="1400" dirty="0"/>
              <a:t>The authorities can require documentation and a meeting to make sure that above mentioned requirements are fulfilled.</a:t>
            </a:r>
          </a:p>
          <a:p>
            <a:pPr marL="342900" lvl="0" indent="-342900">
              <a:lnSpc>
                <a:spcPct val="115000"/>
              </a:lnSpc>
              <a:spcAft>
                <a:spcPts val="0"/>
              </a:spcAft>
              <a:buFont typeface="Symbol"/>
              <a:buChar char=""/>
            </a:pPr>
            <a:endParaRPr lang="da-DK" sz="1400" dirty="0">
              <a:latin typeface="Verdana"/>
              <a:ea typeface="Calibri"/>
              <a:cs typeface="Times New Roman"/>
            </a:endParaRPr>
          </a:p>
        </p:txBody>
      </p:sp>
      <p:sp>
        <p:nvSpPr>
          <p:cNvPr id="5" name="Tekstfelt 4">
            <a:extLst>
              <a:ext uri="{FF2B5EF4-FFF2-40B4-BE49-F238E27FC236}">
                <a16:creationId xmlns:a16="http://schemas.microsoft.com/office/drawing/2014/main" id="{E084BBC2-86EF-4EF3-A2F4-E0D98E8FA304}"/>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57221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80722" cy="432049"/>
          </a:xfrm>
        </p:spPr>
        <p:txBody>
          <a:bodyPr/>
          <a:lstStyle/>
          <a:p>
            <a:r>
              <a:rPr lang="en-US" cap="all" dirty="0"/>
              <a:t>PROCEDURE FOR DESIGNATING EXAMINERS TO CONDUCT SKILLTESTS</a:t>
            </a:r>
            <a:br>
              <a:rPr lang="en-US" cap="all" dirty="0"/>
            </a:b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5</a:t>
            </a:fld>
            <a:endParaRPr lang="en-GB" dirty="0"/>
          </a:p>
        </p:txBody>
      </p:sp>
      <p:sp>
        <p:nvSpPr>
          <p:cNvPr id="3" name="Textplatzhalter 2"/>
          <p:cNvSpPr>
            <a:spLocks noGrp="1"/>
          </p:cNvSpPr>
          <p:nvPr>
            <p:ph type="body" sz="quarter" idx="10"/>
          </p:nvPr>
        </p:nvSpPr>
        <p:spPr>
          <a:xfrm>
            <a:off x="467544" y="1124744"/>
            <a:ext cx="8224019" cy="5328591"/>
          </a:xfrm>
        </p:spPr>
        <p:txBody>
          <a:bodyPr/>
          <a:lstStyle/>
          <a:p>
            <a:pPr marL="0" lvl="0" indent="0">
              <a:lnSpc>
                <a:spcPct val="115000"/>
              </a:lnSpc>
              <a:spcAft>
                <a:spcPts val="0"/>
              </a:spcAft>
              <a:buNone/>
            </a:pPr>
            <a:r>
              <a:rPr lang="en-US" sz="1400" dirty="0">
                <a:latin typeface="Arial" panose="020B0604020202020204" pitchFamily="34" charset="0"/>
                <a:ea typeface="Calibri"/>
                <a:cs typeface="Arial" panose="020B0604020202020204" pitchFamily="34" charset="0"/>
              </a:rPr>
              <a:t>Holders of an examiner certificate shall:</a:t>
            </a:r>
          </a:p>
          <a:p>
            <a:pPr marL="355600" lvl="0" indent="-355600">
              <a:lnSpc>
                <a:spcPct val="115000"/>
              </a:lnSpc>
              <a:spcBef>
                <a:spcPts val="0"/>
              </a:spcBef>
              <a:spcAft>
                <a:spcPts val="0"/>
              </a:spcAft>
              <a:buNone/>
              <a:tabLst>
                <a:tab pos="355600" algn="l"/>
              </a:tabLst>
            </a:pPr>
            <a:r>
              <a:rPr lang="en-US" sz="1400" dirty="0">
                <a:latin typeface="Arial" panose="020B0604020202020204" pitchFamily="34" charset="0"/>
                <a:ea typeface="Calibri"/>
                <a:cs typeface="Arial" panose="020B0604020202020204" pitchFamily="34" charset="0"/>
              </a:rPr>
              <a:t>(1)	hold an equivalent </a:t>
            </a:r>
            <a:r>
              <a:rPr lang="en-US" sz="1400" dirty="0" err="1">
                <a:latin typeface="Arial" panose="020B0604020202020204" pitchFamily="34" charset="0"/>
                <a:ea typeface="Calibri"/>
                <a:cs typeface="Arial" panose="020B0604020202020204" pitchFamily="34" charset="0"/>
              </a:rPr>
              <a:t>licence</a:t>
            </a:r>
            <a:r>
              <a:rPr lang="en-US" sz="1400" dirty="0">
                <a:latin typeface="Arial" panose="020B0604020202020204" pitchFamily="34" charset="0"/>
                <a:ea typeface="Calibri"/>
                <a:cs typeface="Arial" panose="020B0604020202020204" pitchFamily="34" charset="0"/>
              </a:rPr>
              <a:t>, rating or certificate to the ones for which they are </a:t>
            </a:r>
            <a:r>
              <a:rPr lang="en-US" sz="1400" dirty="0" err="1">
                <a:latin typeface="Arial" panose="020B0604020202020204" pitchFamily="34" charset="0"/>
                <a:ea typeface="Calibri"/>
                <a:cs typeface="Arial" panose="020B0604020202020204" pitchFamily="34" charset="0"/>
              </a:rPr>
              <a:t>authorised</a:t>
            </a:r>
            <a:r>
              <a:rPr lang="en-US" sz="1400" dirty="0">
                <a:latin typeface="Arial" panose="020B0604020202020204" pitchFamily="34" charset="0"/>
                <a:ea typeface="Calibri"/>
                <a:cs typeface="Arial" panose="020B0604020202020204" pitchFamily="34" charset="0"/>
              </a:rPr>
              <a:t> to conduct skill tests, proficiency checks or assessments of competence and the privilege to instruct for them;</a:t>
            </a:r>
          </a:p>
          <a:p>
            <a:pPr marL="355600" lvl="0" indent="-355600">
              <a:lnSpc>
                <a:spcPct val="115000"/>
              </a:lnSpc>
              <a:spcBef>
                <a:spcPts val="0"/>
              </a:spcBef>
              <a:spcAft>
                <a:spcPts val="0"/>
              </a:spcAft>
              <a:buNone/>
            </a:pPr>
            <a:r>
              <a:rPr lang="en-US" sz="1400" dirty="0">
                <a:latin typeface="Arial" panose="020B0604020202020204" pitchFamily="34" charset="0"/>
                <a:ea typeface="Calibri"/>
                <a:cs typeface="Arial" panose="020B0604020202020204" pitchFamily="34" charset="0"/>
              </a:rPr>
              <a:t>(2) 	be qualified to act as PIC on the aircraft during a skill test, proficiency check or assessment of competence when conducted on the aircraft.</a:t>
            </a:r>
          </a:p>
          <a:p>
            <a:pPr marL="355600" lvl="0" indent="-355600">
              <a:lnSpc>
                <a:spcPct val="115000"/>
              </a:lnSpc>
              <a:spcAft>
                <a:spcPts val="0"/>
              </a:spcAft>
              <a:buNone/>
            </a:pPr>
            <a:r>
              <a:rPr lang="da-DK" sz="1400" b="1" dirty="0">
                <a:latin typeface="Arial" panose="020B0604020202020204" pitchFamily="34" charset="0"/>
                <a:ea typeface="Calibri"/>
                <a:cs typeface="Arial" panose="020B0604020202020204" pitchFamily="34" charset="0"/>
              </a:rPr>
              <a:t> </a:t>
            </a:r>
            <a:r>
              <a:rPr lang="da-DK" sz="1400" b="1" dirty="0" err="1">
                <a:latin typeface="Arial" panose="020B0604020202020204" pitchFamily="34" charset="0"/>
                <a:ea typeface="Calibri"/>
                <a:cs typeface="Arial" panose="020B0604020202020204" pitchFamily="34" charset="0"/>
              </a:rPr>
              <a:t>Prerequisites</a:t>
            </a:r>
            <a:r>
              <a:rPr lang="da-DK" sz="1400" b="1" dirty="0">
                <a:latin typeface="Arial" panose="020B0604020202020204" pitchFamily="34" charset="0"/>
                <a:ea typeface="Calibri"/>
                <a:cs typeface="Arial" panose="020B0604020202020204" pitchFamily="34" charset="0"/>
              </a:rPr>
              <a:t> for </a:t>
            </a:r>
            <a:r>
              <a:rPr lang="da-DK" sz="1400" b="1" dirty="0" err="1">
                <a:latin typeface="Arial" panose="020B0604020202020204" pitchFamily="34" charset="0"/>
                <a:ea typeface="Calibri"/>
                <a:cs typeface="Arial" panose="020B0604020202020204" pitchFamily="34" charset="0"/>
              </a:rPr>
              <a:t>examiners</a:t>
            </a:r>
            <a:r>
              <a:rPr lang="da-DK" sz="1400" b="1" dirty="0">
                <a:latin typeface="Arial" panose="020B0604020202020204" pitchFamily="34" charset="0"/>
                <a:ea typeface="Calibri"/>
                <a:cs typeface="Arial" panose="020B0604020202020204" pitchFamily="34" charset="0"/>
              </a:rPr>
              <a:t>:</a:t>
            </a:r>
          </a:p>
          <a:p>
            <a:pPr marL="355600" lvl="0" indent="-355600">
              <a:lnSpc>
                <a:spcPct val="115000"/>
              </a:lnSpc>
              <a:spcBef>
                <a:spcPts val="0"/>
              </a:spcBef>
              <a:spcAft>
                <a:spcPts val="0"/>
              </a:spcAft>
              <a:buNone/>
            </a:pPr>
            <a:r>
              <a:rPr lang="en-US" sz="1400" dirty="0">
                <a:latin typeface="Arial" panose="020B0604020202020204" pitchFamily="34" charset="0"/>
                <a:ea typeface="Calibri"/>
                <a:cs typeface="Arial" panose="020B0604020202020204" pitchFamily="34" charset="0"/>
              </a:rPr>
              <a:t>Applicants for an examiner certificate shall demonstrate:</a:t>
            </a:r>
          </a:p>
          <a:p>
            <a:pPr marL="355600" lvl="0" indent="-355600">
              <a:lnSpc>
                <a:spcPct val="115000"/>
              </a:lnSpc>
              <a:spcBef>
                <a:spcPts val="0"/>
              </a:spcBef>
              <a:spcAft>
                <a:spcPts val="0"/>
              </a:spcAft>
              <a:buNone/>
              <a:tabLst>
                <a:tab pos="355600" algn="l"/>
              </a:tabLst>
            </a:pPr>
            <a:r>
              <a:rPr lang="en-US" sz="1400" dirty="0">
                <a:latin typeface="Arial" panose="020B0604020202020204" pitchFamily="34" charset="0"/>
                <a:ea typeface="Calibri"/>
                <a:cs typeface="Arial" panose="020B0604020202020204" pitchFamily="34" charset="0"/>
              </a:rPr>
              <a:t>(a) 	relevant knowledge, background and appropriate experience related to the privileges of an examiner;</a:t>
            </a:r>
          </a:p>
          <a:p>
            <a:pPr marL="355600" lvl="0" indent="-355600">
              <a:lnSpc>
                <a:spcPct val="115000"/>
              </a:lnSpc>
              <a:spcBef>
                <a:spcPts val="0"/>
              </a:spcBef>
              <a:spcAft>
                <a:spcPts val="0"/>
              </a:spcAft>
              <a:buNone/>
              <a:tabLst>
                <a:tab pos="355600" algn="l"/>
              </a:tabLst>
            </a:pPr>
            <a:r>
              <a:rPr lang="en-US" sz="1400" dirty="0">
                <a:latin typeface="Arial" panose="020B0604020202020204" pitchFamily="34" charset="0"/>
                <a:ea typeface="Calibri"/>
                <a:cs typeface="Arial" panose="020B0604020202020204" pitchFamily="34" charset="0"/>
              </a:rPr>
              <a:t>(b) 	that they have not been subject to any sanctions, including the suspension, limitation or revocation of any of their </a:t>
            </a:r>
            <a:r>
              <a:rPr lang="en-US" sz="1400" dirty="0" err="1">
                <a:latin typeface="Arial" panose="020B0604020202020204" pitchFamily="34" charset="0"/>
                <a:ea typeface="Calibri"/>
                <a:cs typeface="Arial" panose="020B0604020202020204" pitchFamily="34" charset="0"/>
              </a:rPr>
              <a:t>licences</a:t>
            </a:r>
            <a:r>
              <a:rPr lang="en-US" sz="1400" dirty="0">
                <a:latin typeface="Arial" panose="020B0604020202020204" pitchFamily="34" charset="0"/>
                <a:ea typeface="Calibri"/>
                <a:cs typeface="Arial" panose="020B0604020202020204" pitchFamily="34" charset="0"/>
              </a:rPr>
              <a:t>, ratings or certificates issued in accordance with this Part, for non-compliance with the Basic Regulation and its Implementing Rules during the last 3 years.</a:t>
            </a:r>
          </a:p>
          <a:p>
            <a:pPr marL="0" lvl="0" indent="0">
              <a:lnSpc>
                <a:spcPct val="115000"/>
              </a:lnSpc>
              <a:spcBef>
                <a:spcPts val="600"/>
              </a:spcBef>
              <a:spcAft>
                <a:spcPts val="0"/>
              </a:spcAft>
              <a:buNone/>
            </a:pPr>
            <a:r>
              <a:rPr lang="en-US" sz="1400" dirty="0">
                <a:latin typeface="Arial" panose="020B0604020202020204" pitchFamily="34" charset="0"/>
                <a:cs typeface="Arial" panose="020B0604020202020204" pitchFamily="34" charset="0"/>
              </a:rPr>
              <a:t>When evaluating the applicant’s background, the competent authority should evaluate the personality and character of the applicant, and his/her cooperation with the competent authority. The competent authority may also take into account whether the applicant has been convicted of any relevant criminal or other offenses, taking into account national law and principles of nondiscrimination. </a:t>
            </a:r>
            <a:endParaRPr lang="da-DK" sz="1400" dirty="0">
              <a:latin typeface="Arial" panose="020B0604020202020204" pitchFamily="34" charset="0"/>
              <a:ea typeface="Calibri"/>
              <a:cs typeface="Arial" panose="020B0604020202020204" pitchFamily="34" charset="0"/>
            </a:endParaRPr>
          </a:p>
        </p:txBody>
      </p:sp>
      <p:sp>
        <p:nvSpPr>
          <p:cNvPr id="5" name="Tekstfelt 4">
            <a:extLst>
              <a:ext uri="{FF2B5EF4-FFF2-40B4-BE49-F238E27FC236}">
                <a16:creationId xmlns:a16="http://schemas.microsoft.com/office/drawing/2014/main" id="{4F265DD2-C3FE-44E0-BADE-2D75E787A1EA}"/>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53739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32656"/>
            <a:ext cx="7128594" cy="360040"/>
          </a:xfrm>
        </p:spPr>
        <p:txBody>
          <a:bodyPr/>
          <a:lstStyle/>
          <a:p>
            <a:r>
              <a:rPr lang="en-GB" dirty="0" err="1"/>
              <a:t>Formularer</a:t>
            </a:r>
            <a:r>
              <a:rPr lang="en-GB" dirty="0"/>
              <a:t>, </a:t>
            </a:r>
            <a:r>
              <a:rPr lang="en-GB" dirty="0" err="1"/>
              <a:t>inklusive</a:t>
            </a:r>
            <a:r>
              <a:rPr lang="en-GB" dirty="0"/>
              <a:t> mandatory items </a:t>
            </a:r>
            <a:r>
              <a:rPr lang="en-GB" dirty="0" err="1"/>
              <a:t>og</a:t>
            </a:r>
            <a:r>
              <a:rPr lang="en-GB" dirty="0"/>
              <a:t> </a:t>
            </a:r>
            <a:r>
              <a:rPr lang="en-GB" dirty="0" err="1"/>
              <a:t>underskrifter</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6</a:t>
            </a:fld>
            <a:endParaRPr lang="en-GB" dirty="0"/>
          </a:p>
        </p:txBody>
      </p:sp>
      <p:sp>
        <p:nvSpPr>
          <p:cNvPr id="3" name="Textplatzhalter 2"/>
          <p:cNvSpPr>
            <a:spLocks noGrp="1"/>
          </p:cNvSpPr>
          <p:nvPr>
            <p:ph type="body" sz="quarter" idx="10"/>
          </p:nvPr>
        </p:nvSpPr>
        <p:spPr>
          <a:xfrm>
            <a:off x="467544" y="1124745"/>
            <a:ext cx="8224019" cy="4796632"/>
          </a:xfrm>
        </p:spPr>
        <p:txBody>
          <a:bodyPr/>
          <a:lstStyle/>
          <a:p>
            <a:pPr marL="0" lvl="0" indent="0">
              <a:lnSpc>
                <a:spcPct val="115000"/>
              </a:lnSpc>
              <a:spcAft>
                <a:spcPts val="0"/>
              </a:spcAft>
              <a:buNone/>
            </a:pPr>
            <a:r>
              <a:rPr lang="da-DK" sz="1400" dirty="0">
                <a:effectLst/>
                <a:latin typeface="Verdana"/>
                <a:ea typeface="Calibri"/>
                <a:cs typeface="Times New Roman"/>
                <a:hlinkClick r:id="rId3" action="ppaction://hlinkfile"/>
              </a:rPr>
              <a:t>Open</a:t>
            </a:r>
            <a:endParaRPr lang="da-DK" sz="1400" dirty="0">
              <a:effectLst/>
              <a:latin typeface="Verdana"/>
              <a:ea typeface="Calibri"/>
              <a:cs typeface="Times New Roman"/>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513" y="692696"/>
            <a:ext cx="6611801"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kstfelt 5">
            <a:extLst>
              <a:ext uri="{FF2B5EF4-FFF2-40B4-BE49-F238E27FC236}">
                <a16:creationId xmlns:a16="http://schemas.microsoft.com/office/drawing/2014/main" id="{CDF35B87-A268-437B-B53F-A8280BBEEF1D}"/>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05954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32656"/>
            <a:ext cx="7128594" cy="360040"/>
          </a:xfrm>
        </p:spPr>
        <p:txBody>
          <a:bodyPr/>
          <a:lstStyle/>
          <a:p>
            <a:r>
              <a:rPr lang="en-GB" dirty="0" err="1"/>
              <a:t>Formularer</a:t>
            </a:r>
            <a:r>
              <a:rPr lang="en-GB" dirty="0"/>
              <a:t>, </a:t>
            </a:r>
            <a:r>
              <a:rPr lang="en-GB" dirty="0" err="1"/>
              <a:t>inklusive</a:t>
            </a:r>
            <a:r>
              <a:rPr lang="en-GB" dirty="0"/>
              <a:t> mandatory items </a:t>
            </a:r>
            <a:r>
              <a:rPr lang="en-GB" dirty="0" err="1"/>
              <a:t>og</a:t>
            </a:r>
            <a:r>
              <a:rPr lang="en-GB" dirty="0"/>
              <a:t> </a:t>
            </a:r>
            <a:r>
              <a:rPr lang="en-GB" dirty="0" err="1"/>
              <a:t>underskrifter</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7</a:t>
            </a:fld>
            <a:endParaRPr lang="en-GB" dirty="0"/>
          </a:p>
        </p:txBody>
      </p:sp>
      <p:sp>
        <p:nvSpPr>
          <p:cNvPr id="3" name="Textplatzhalter 2"/>
          <p:cNvSpPr>
            <a:spLocks noGrp="1"/>
          </p:cNvSpPr>
          <p:nvPr>
            <p:ph type="body" sz="quarter" idx="10"/>
          </p:nvPr>
        </p:nvSpPr>
        <p:spPr>
          <a:xfrm>
            <a:off x="467544" y="1124745"/>
            <a:ext cx="8224019" cy="4796632"/>
          </a:xfrm>
        </p:spPr>
        <p:txBody>
          <a:bodyPr/>
          <a:lstStyle/>
          <a:p>
            <a:r>
              <a:rPr lang="en-US" sz="1400" dirty="0"/>
              <a:t>Multi-pilot </a:t>
            </a:r>
            <a:r>
              <a:rPr lang="en-US" sz="1400" dirty="0" err="1"/>
              <a:t>aeroplanes</a:t>
            </a:r>
            <a:r>
              <a:rPr lang="en-US" sz="1400" dirty="0"/>
              <a:t> and single-pilot high performance complex </a:t>
            </a:r>
            <a:r>
              <a:rPr lang="en-US" sz="1400" dirty="0" err="1"/>
              <a:t>aeroplanes</a:t>
            </a:r>
            <a:r>
              <a:rPr lang="en-US" sz="1400" dirty="0"/>
              <a:t>: </a:t>
            </a:r>
          </a:p>
          <a:p>
            <a:r>
              <a:rPr lang="en-US" sz="1400" dirty="0"/>
              <a:t>The following symbols mean: </a:t>
            </a:r>
          </a:p>
          <a:p>
            <a:r>
              <a:rPr lang="en-US" sz="1400" dirty="0"/>
              <a:t>P = Trained as PIC or Co-pilot and as PF and PNF for the issue of a type rating as applicable. </a:t>
            </a:r>
          </a:p>
          <a:p>
            <a:r>
              <a:rPr lang="en-US" sz="1400" dirty="0"/>
              <a:t>X = Simulators shall be used for this exercise, if available; otherwise an aircraft shall be used if appropriate for the </a:t>
            </a:r>
            <a:r>
              <a:rPr lang="en-US" sz="1400" dirty="0" err="1"/>
              <a:t>manoeuvre</a:t>
            </a:r>
            <a:r>
              <a:rPr lang="en-US" sz="1400" dirty="0"/>
              <a:t> or procedure. </a:t>
            </a:r>
            <a:r>
              <a:rPr lang="da-DK" sz="1400" dirty="0"/>
              <a:t> </a:t>
            </a:r>
          </a:p>
          <a:p>
            <a:r>
              <a:rPr lang="en-US" sz="1400" dirty="0"/>
              <a:t>P# = The training shall be complemented by supervised </a:t>
            </a:r>
            <a:r>
              <a:rPr lang="en-US" sz="1400" dirty="0" err="1"/>
              <a:t>aeroplane</a:t>
            </a:r>
            <a:r>
              <a:rPr lang="en-US" sz="1400" dirty="0"/>
              <a:t> inspection. </a:t>
            </a:r>
          </a:p>
          <a:p>
            <a:r>
              <a:rPr lang="en-US" sz="1400" dirty="0"/>
              <a:t>(b) The practical training shall be conducted at least at the training equipment level shown as (P), or may be conducted up to any higher equipment level shown by the arrow (—–&gt;). </a:t>
            </a:r>
          </a:p>
          <a:p>
            <a:r>
              <a:rPr lang="en-US" sz="1400" dirty="0"/>
              <a:t>The following abbreviations are used to indicate the training equipment used: </a:t>
            </a:r>
          </a:p>
          <a:p>
            <a:r>
              <a:rPr lang="da-DK" sz="1400" dirty="0"/>
              <a:t>A = </a:t>
            </a:r>
            <a:r>
              <a:rPr lang="da-DK" sz="1400" dirty="0" err="1"/>
              <a:t>Aeroplane</a:t>
            </a:r>
            <a:r>
              <a:rPr lang="da-DK" sz="1400" dirty="0"/>
              <a:t> </a:t>
            </a:r>
          </a:p>
          <a:p>
            <a:r>
              <a:rPr lang="da-DK" sz="1400" dirty="0"/>
              <a:t>FFS = Full Flight Simulator </a:t>
            </a:r>
          </a:p>
          <a:p>
            <a:r>
              <a:rPr lang="da-DK" sz="1400" dirty="0"/>
              <a:t>FTD = Flight Training Device </a:t>
            </a:r>
          </a:p>
          <a:p>
            <a:r>
              <a:rPr lang="da-DK" sz="1400" dirty="0"/>
              <a:t>OTD = </a:t>
            </a:r>
            <a:r>
              <a:rPr lang="da-DK" sz="1400" dirty="0" err="1"/>
              <a:t>Other</a:t>
            </a:r>
            <a:r>
              <a:rPr lang="da-DK" sz="1400" dirty="0"/>
              <a:t> Training Devices </a:t>
            </a:r>
          </a:p>
        </p:txBody>
      </p:sp>
      <p:sp>
        <p:nvSpPr>
          <p:cNvPr id="5" name="Tekstfelt 4">
            <a:extLst>
              <a:ext uri="{FF2B5EF4-FFF2-40B4-BE49-F238E27FC236}">
                <a16:creationId xmlns:a16="http://schemas.microsoft.com/office/drawing/2014/main" id="{396978C3-62EB-41A6-B780-D226B9F4FAA6}"/>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58596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32656"/>
            <a:ext cx="7128594" cy="360040"/>
          </a:xfrm>
        </p:spPr>
        <p:txBody>
          <a:bodyPr/>
          <a:lstStyle/>
          <a:p>
            <a:r>
              <a:rPr lang="en-GB" dirty="0" err="1"/>
              <a:t>Formularer</a:t>
            </a:r>
            <a:r>
              <a:rPr lang="en-GB" dirty="0"/>
              <a:t>, </a:t>
            </a:r>
            <a:r>
              <a:rPr lang="en-GB" dirty="0" err="1"/>
              <a:t>inklusive</a:t>
            </a:r>
            <a:r>
              <a:rPr lang="en-GB" dirty="0"/>
              <a:t> mandatory items </a:t>
            </a:r>
            <a:r>
              <a:rPr lang="en-GB" dirty="0" err="1"/>
              <a:t>og</a:t>
            </a:r>
            <a:r>
              <a:rPr lang="en-GB" dirty="0"/>
              <a:t> </a:t>
            </a:r>
            <a:r>
              <a:rPr lang="en-GB" dirty="0" err="1"/>
              <a:t>underskrifter</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8</a:t>
            </a:fld>
            <a:endParaRPr lang="en-GB" dirty="0"/>
          </a:p>
        </p:txBody>
      </p:sp>
      <p:sp>
        <p:nvSpPr>
          <p:cNvPr id="3" name="Textplatzhalter 2"/>
          <p:cNvSpPr>
            <a:spLocks noGrp="1"/>
          </p:cNvSpPr>
          <p:nvPr>
            <p:ph type="body" sz="quarter" idx="10"/>
          </p:nvPr>
        </p:nvSpPr>
        <p:spPr>
          <a:xfrm>
            <a:off x="467544" y="980728"/>
            <a:ext cx="8224019" cy="5328592"/>
          </a:xfrm>
        </p:spPr>
        <p:txBody>
          <a:bodyPr/>
          <a:lstStyle/>
          <a:p>
            <a:r>
              <a:rPr lang="en-US" sz="1400" dirty="0"/>
              <a:t>(c) The starred items (*) shall be flown solely by reference to instruments. If this condition is not met during the skill test or proficiency check, the type rating will be restricted to VFR only. </a:t>
            </a:r>
          </a:p>
          <a:p>
            <a:r>
              <a:rPr lang="en-US" sz="1400" dirty="0"/>
              <a:t>(d) Where the letter ‘M’ appears in the skill test or proficiency check column this will indicate the mandatory exercise. </a:t>
            </a:r>
          </a:p>
          <a:p>
            <a:r>
              <a:rPr lang="en-US" sz="1400" dirty="0"/>
              <a:t>(e) An FFS shall be used for practical training and testing if the FFS forms part of an approved type rating course. The following considerations will apply to the approval of the course: </a:t>
            </a:r>
          </a:p>
          <a:p>
            <a:r>
              <a:rPr lang="en-US" sz="1400" dirty="0"/>
              <a:t>(</a:t>
            </a:r>
            <a:r>
              <a:rPr lang="en-US" sz="1400" dirty="0" err="1"/>
              <a:t>i</a:t>
            </a:r>
            <a:r>
              <a:rPr lang="en-US" sz="1400" dirty="0"/>
              <a:t>) the qualification of the FFS or FNPT II; </a:t>
            </a:r>
          </a:p>
          <a:p>
            <a:pPr marL="0" indent="0">
              <a:spcBef>
                <a:spcPts val="0"/>
              </a:spcBef>
              <a:buNone/>
            </a:pPr>
            <a:r>
              <a:rPr lang="en-US" sz="1400" dirty="0"/>
              <a:t>	FNPT II: A ground based training device which represents the flight deck environment of a multi-	engine </a:t>
            </a:r>
            <a:r>
              <a:rPr lang="en-US" sz="1400" dirty="0" err="1"/>
              <a:t>aeroplane</a:t>
            </a:r>
            <a:r>
              <a:rPr lang="en-US" sz="1400" dirty="0"/>
              <a:t> type or class to the extent that the systems appear to function as in an 	</a:t>
            </a:r>
            <a:r>
              <a:rPr lang="en-US" sz="1400" dirty="0" err="1"/>
              <a:t>aeroplane</a:t>
            </a:r>
            <a:r>
              <a:rPr lang="en-US" sz="1400" dirty="0"/>
              <a:t>.</a:t>
            </a:r>
          </a:p>
          <a:p>
            <a:r>
              <a:rPr lang="en-US" sz="1400" dirty="0"/>
              <a:t>(ii) the qualifications of the instructors; </a:t>
            </a:r>
          </a:p>
          <a:p>
            <a:r>
              <a:rPr lang="en-US" sz="1400" dirty="0"/>
              <a:t>(iii) the amount of FFS or FNPT II training provided on the course; and </a:t>
            </a:r>
          </a:p>
          <a:p>
            <a:r>
              <a:rPr lang="en-US" sz="1400" dirty="0"/>
              <a:t>(iv) the qualifications and previous experience on similar types of the pilot under training. </a:t>
            </a:r>
          </a:p>
          <a:p>
            <a:r>
              <a:rPr lang="en-US" sz="1400" dirty="0"/>
              <a:t>(f) </a:t>
            </a:r>
            <a:r>
              <a:rPr lang="en-US" sz="1400" dirty="0" err="1"/>
              <a:t>Manoeuvres</a:t>
            </a:r>
            <a:r>
              <a:rPr lang="en-US" sz="1400" dirty="0"/>
              <a:t> and procedures shall include MCC for multi-pilot </a:t>
            </a:r>
            <a:r>
              <a:rPr lang="en-US" sz="1400" dirty="0" err="1"/>
              <a:t>aeroplane</a:t>
            </a:r>
            <a:r>
              <a:rPr lang="en-US" sz="1400" dirty="0"/>
              <a:t> and for single-pilot high performance complex </a:t>
            </a:r>
            <a:r>
              <a:rPr lang="en-US" sz="1400" dirty="0" err="1"/>
              <a:t>aeroplanes</a:t>
            </a:r>
            <a:r>
              <a:rPr lang="en-US" sz="1400" dirty="0"/>
              <a:t> in multi-pilot operations. </a:t>
            </a:r>
          </a:p>
          <a:p>
            <a:r>
              <a:rPr lang="da-DK" sz="1400" dirty="0"/>
              <a:t>Danish </a:t>
            </a:r>
            <a:r>
              <a:rPr lang="da-DK" sz="1400" dirty="0" err="1"/>
              <a:t>form:M</a:t>
            </a:r>
            <a:r>
              <a:rPr lang="da-DK" sz="1400" dirty="0"/>
              <a:t>+ marked </a:t>
            </a:r>
            <a:r>
              <a:rPr lang="da-DK" sz="1400" dirty="0" err="1"/>
              <a:t>skill</a:t>
            </a:r>
            <a:r>
              <a:rPr lang="da-DK" sz="1400" dirty="0"/>
              <a:t> test </a:t>
            </a:r>
            <a:r>
              <a:rPr lang="da-DK" sz="1400" dirty="0" err="1"/>
              <a:t>only</a:t>
            </a:r>
            <a:r>
              <a:rPr lang="da-DK" sz="1400" dirty="0"/>
              <a:t>, EASA: (</a:t>
            </a:r>
            <a:r>
              <a:rPr lang="da-DK" sz="1400" dirty="0" err="1"/>
              <a:t>skill</a:t>
            </a:r>
            <a:r>
              <a:rPr lang="da-DK" sz="1400" dirty="0"/>
              <a:t> test </a:t>
            </a:r>
            <a:r>
              <a:rPr lang="da-DK" sz="1400" dirty="0" err="1"/>
              <a:t>only</a:t>
            </a:r>
            <a:r>
              <a:rPr lang="da-DK" sz="1400" dirty="0"/>
              <a:t>)	</a:t>
            </a:r>
          </a:p>
          <a:p>
            <a:endParaRPr lang="en-US" sz="1400" dirty="0"/>
          </a:p>
          <a:p>
            <a:endParaRPr lang="da-DK" sz="1400" dirty="0"/>
          </a:p>
        </p:txBody>
      </p:sp>
      <p:sp>
        <p:nvSpPr>
          <p:cNvPr id="5" name="Tekstfelt 4">
            <a:extLst>
              <a:ext uri="{FF2B5EF4-FFF2-40B4-BE49-F238E27FC236}">
                <a16:creationId xmlns:a16="http://schemas.microsoft.com/office/drawing/2014/main" id="{62B607AD-D557-4539-B7E8-D07E692E964D}"/>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378614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332656"/>
            <a:ext cx="7128594" cy="360040"/>
          </a:xfrm>
        </p:spPr>
        <p:txBody>
          <a:bodyPr/>
          <a:lstStyle/>
          <a:p>
            <a:r>
              <a:rPr lang="en-GB" dirty="0" err="1"/>
              <a:t>Formularer</a:t>
            </a:r>
            <a:r>
              <a:rPr lang="en-GB" dirty="0"/>
              <a:t>, </a:t>
            </a:r>
            <a:r>
              <a:rPr lang="en-GB" dirty="0" err="1"/>
              <a:t>inklusive</a:t>
            </a:r>
            <a:r>
              <a:rPr lang="en-GB" dirty="0"/>
              <a:t> mandatory items </a:t>
            </a:r>
            <a:r>
              <a:rPr lang="en-GB" dirty="0" err="1"/>
              <a:t>og</a:t>
            </a:r>
            <a:r>
              <a:rPr lang="en-GB" dirty="0"/>
              <a:t> </a:t>
            </a:r>
            <a:r>
              <a:rPr lang="en-GB" dirty="0" err="1"/>
              <a:t>underskrifter</a:t>
            </a:r>
            <a:endParaRPr lang="en-GB" dirty="0"/>
          </a:p>
        </p:txBody>
      </p:sp>
      <p:sp>
        <p:nvSpPr>
          <p:cNvPr id="8" name="Platshållare för bildnummer 7"/>
          <p:cNvSpPr>
            <a:spLocks noGrp="1"/>
          </p:cNvSpPr>
          <p:nvPr>
            <p:ph type="sldNum" sz="quarter" idx="13"/>
          </p:nvPr>
        </p:nvSpPr>
        <p:spPr/>
        <p:txBody>
          <a:bodyPr/>
          <a:lstStyle/>
          <a:p>
            <a:r>
              <a:rPr lang="en-GB"/>
              <a:t>Page </a:t>
            </a:r>
            <a:fld id="{255C41DF-445C-4BCD-9A5B-CF76F489566D}" type="slidenum">
              <a:rPr lang="en-GB" smtClean="0"/>
              <a:pPr/>
              <a:t>9</a:t>
            </a:fld>
            <a:endParaRPr lang="en-GB" dirty="0"/>
          </a:p>
        </p:txBody>
      </p:sp>
      <p:sp>
        <p:nvSpPr>
          <p:cNvPr id="3" name="Textplatzhalter 2"/>
          <p:cNvSpPr>
            <a:spLocks noGrp="1"/>
          </p:cNvSpPr>
          <p:nvPr>
            <p:ph type="body" sz="quarter" idx="10"/>
          </p:nvPr>
        </p:nvSpPr>
        <p:spPr>
          <a:xfrm>
            <a:off x="467544" y="980728"/>
            <a:ext cx="8224019" cy="5328592"/>
          </a:xfrm>
        </p:spPr>
        <p:txBody>
          <a:bodyPr/>
          <a:lstStyle/>
          <a:p>
            <a:pPr marL="0" indent="0" defTabSz="1300480">
              <a:buNone/>
              <a:tabLst>
                <a:tab pos="317500" algn="l"/>
              </a:tabLst>
              <a:defRPr b="0">
                <a:solidFill>
                  <a:srgbClr val="6C6F70"/>
                </a:solidFill>
                <a:latin typeface="Calibri"/>
                <a:ea typeface="Calibri"/>
                <a:cs typeface="Calibri"/>
                <a:sym typeface="Calibri"/>
              </a:defRPr>
            </a:pPr>
            <a:r>
              <a:rPr lang="en-US" sz="1600" b="1" dirty="0">
                <a:latin typeface="Arial"/>
                <a:ea typeface="Arial"/>
                <a:cs typeface="Arial"/>
                <a:sym typeface="Arial"/>
              </a:rPr>
              <a:t>Mandatory items:</a:t>
            </a: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Use of checklist.</a:t>
            </a:r>
            <a:endParaRPr lang="en-US" sz="1400" dirty="0">
              <a:latin typeface="Times New Roman"/>
              <a:ea typeface="Times New Roman"/>
              <a:cs typeface="Times New Roman"/>
              <a:sym typeface="Times New Roman"/>
            </a:endParaRP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Before takeoff checks.</a:t>
            </a:r>
            <a:endParaRPr lang="en-US" sz="1400" dirty="0">
              <a:latin typeface="Times New Roman"/>
              <a:ea typeface="Times New Roman"/>
              <a:cs typeface="Times New Roman"/>
              <a:sym typeface="Times New Roman"/>
            </a:endParaRP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Takeoff with engine failure between V1 and V2.</a:t>
            </a:r>
            <a:endParaRPr lang="en-US" sz="1400" dirty="0">
              <a:latin typeface="Times New Roman"/>
              <a:ea typeface="Times New Roman"/>
              <a:cs typeface="Times New Roman"/>
              <a:sym typeface="Times New Roman"/>
            </a:endParaRP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Rejected takeoff.</a:t>
            </a:r>
            <a:endParaRPr lang="en-US" sz="1400" dirty="0">
              <a:latin typeface="Times New Roman"/>
              <a:ea typeface="Times New Roman"/>
              <a:cs typeface="Times New Roman"/>
              <a:sym typeface="Times New Roman"/>
            </a:endParaRP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Adherence to departure route and ATC instructions.</a:t>
            </a:r>
            <a:endParaRPr lang="en-US" sz="1400" dirty="0">
              <a:latin typeface="Times New Roman"/>
              <a:ea typeface="Times New Roman"/>
              <a:cs typeface="Times New Roman"/>
              <a:sym typeface="Times New Roman"/>
            </a:endParaRP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3D approach manually without FD.</a:t>
            </a:r>
            <a:endParaRPr lang="en-US" sz="1400" dirty="0">
              <a:latin typeface="Times New Roman"/>
              <a:ea typeface="Times New Roman"/>
              <a:cs typeface="Times New Roman"/>
              <a:sym typeface="Times New Roman"/>
            </a:endParaRP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3D approach with one engine inoperative.</a:t>
            </a:r>
            <a:endParaRPr lang="en-US" sz="1400" dirty="0">
              <a:latin typeface="Times New Roman"/>
              <a:ea typeface="Times New Roman"/>
              <a:cs typeface="Times New Roman"/>
              <a:sym typeface="Times New Roman"/>
            </a:endParaRPr>
          </a:p>
          <a:p>
            <a:pPr defTabSz="1300480">
              <a:tabLst>
                <a:tab pos="3175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2D approach down to MDA/H</a:t>
            </a:r>
            <a:endParaRPr lang="en-US" sz="1400" dirty="0">
              <a:latin typeface="Times New Roman"/>
              <a:ea typeface="Times New Roman"/>
              <a:cs typeface="Times New Roman"/>
              <a:sym typeface="Times New Roman"/>
            </a:endParaRPr>
          </a:p>
          <a:p>
            <a:pPr marL="177800" indent="-177800" defTabSz="1300480">
              <a:tabLst>
                <a:tab pos="177800" algn="l"/>
              </a:tabLst>
              <a:defRPr b="0">
                <a:solidFill>
                  <a:srgbClr val="6C6F70"/>
                </a:solidFill>
                <a:latin typeface="Calibri"/>
                <a:ea typeface="Calibri"/>
                <a:cs typeface="Calibri"/>
                <a:sym typeface="Calibri"/>
              </a:defRPr>
            </a:pPr>
            <a:r>
              <a:rPr lang="en-US" sz="1400" dirty="0">
                <a:latin typeface="Arial"/>
                <a:ea typeface="Arial"/>
                <a:cs typeface="Arial"/>
                <a:sym typeface="Arial"/>
              </a:rPr>
              <a:t>Manual go-around with one engine inoperative after an instrument approach on reaching MDA/H or </a:t>
            </a:r>
            <a:r>
              <a:rPr lang="en-US" sz="1400" dirty="0" err="1">
                <a:latin typeface="Arial"/>
                <a:ea typeface="Arial"/>
                <a:cs typeface="Arial"/>
                <a:sym typeface="Arial"/>
              </a:rPr>
              <a:t>MAPt</a:t>
            </a:r>
            <a:r>
              <a:rPr lang="en-US" sz="1400" dirty="0">
                <a:latin typeface="Arial"/>
                <a:ea typeface="Arial"/>
                <a:cs typeface="Arial"/>
                <a:sym typeface="Arial"/>
              </a:rPr>
              <a:t>.</a:t>
            </a:r>
            <a:endParaRPr lang="en-US" sz="1400" dirty="0">
              <a:latin typeface="Times New Roman"/>
              <a:ea typeface="Times New Roman"/>
              <a:cs typeface="Times New Roman"/>
              <a:sym typeface="Times New Roman"/>
            </a:endParaRPr>
          </a:p>
          <a:p>
            <a:pPr marL="177800" indent="-177800" defTabSz="1300480">
              <a:defRPr b="0">
                <a:solidFill>
                  <a:srgbClr val="6C6F70"/>
                </a:solidFill>
                <a:latin typeface="Calibri"/>
                <a:ea typeface="Calibri"/>
                <a:cs typeface="Calibri"/>
                <a:sym typeface="Calibri"/>
              </a:defRPr>
            </a:pPr>
            <a:r>
              <a:rPr lang="en-US" sz="1400" dirty="0">
                <a:latin typeface="Arial"/>
                <a:ea typeface="Arial"/>
                <a:cs typeface="Arial"/>
                <a:sym typeface="Arial"/>
              </a:rPr>
              <a:t>Landing one engine inoperative.</a:t>
            </a:r>
            <a:endParaRPr lang="en-US" sz="1400" dirty="0"/>
          </a:p>
          <a:p>
            <a:endParaRPr lang="da-DK" sz="1400" dirty="0"/>
          </a:p>
        </p:txBody>
      </p:sp>
      <p:sp>
        <p:nvSpPr>
          <p:cNvPr id="5" name="Tekstfelt 4">
            <a:extLst>
              <a:ext uri="{FF2B5EF4-FFF2-40B4-BE49-F238E27FC236}">
                <a16:creationId xmlns:a16="http://schemas.microsoft.com/office/drawing/2014/main" id="{945C7934-703C-4493-94E0-5D7F933C5231}"/>
              </a:ext>
            </a:extLst>
          </p:cNvPr>
          <p:cNvSpPr txBox="1"/>
          <p:nvPr/>
        </p:nvSpPr>
        <p:spPr>
          <a:xfrm>
            <a:off x="5508104" y="0"/>
            <a:ext cx="3183459" cy="369332"/>
          </a:xfrm>
          <a:prstGeom prst="rect">
            <a:avLst/>
          </a:prstGeom>
          <a:noFill/>
        </p:spPr>
        <p:txBody>
          <a:bodyPr wrap="square" rtlCol="0">
            <a:spAutoFit/>
          </a:bodyPr>
          <a:lstStyle/>
          <a:p>
            <a:r>
              <a:rPr lang="da-DK" dirty="0"/>
              <a:t>Not for operationel </a:t>
            </a:r>
            <a:r>
              <a:rPr lang="da-DK" dirty="0" err="1"/>
              <a:t>use</a:t>
            </a:r>
            <a:endParaRPr lang="da-DK" dirty="0"/>
          </a:p>
        </p:txBody>
      </p:sp>
    </p:spTree>
    <p:extLst>
      <p:ext uri="{BB962C8B-B14F-4D97-AF65-F5344CB8AC3E}">
        <p14:creationId xmlns:p14="http://schemas.microsoft.com/office/powerpoint/2010/main" val="71796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_Condor">
  <a:themeElements>
    <a:clrScheme name="Thomas Cook Colours">
      <a:dk1>
        <a:srgbClr val="1A171B"/>
      </a:dk1>
      <a:lt1>
        <a:srgbClr val="FFFFFF"/>
      </a:lt1>
      <a:dk2>
        <a:srgbClr val="6C6F70"/>
      </a:dk2>
      <a:lt2>
        <a:srgbClr val="CCCCCC"/>
      </a:lt2>
      <a:accent1>
        <a:srgbClr val="F8AC00"/>
      </a:accent1>
      <a:accent2>
        <a:srgbClr val="FFE864"/>
      </a:accent2>
      <a:accent3>
        <a:srgbClr val="B7B640"/>
      </a:accent3>
      <a:accent4>
        <a:srgbClr val="CBDDB5"/>
      </a:accent4>
      <a:accent5>
        <a:srgbClr val="87AF9B"/>
      </a:accent5>
      <a:accent6>
        <a:srgbClr val="CFE3E6"/>
      </a:accent6>
      <a:hlink>
        <a:srgbClr val="838095"/>
      </a:hlink>
      <a:folHlink>
        <a:srgbClr val="87A0A3"/>
      </a:folHlink>
    </a:clrScheme>
    <a:fontScheme name="Thomas Cook Grou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6350">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_and_Toolbox_TC.potx" id="{8E376FA5-05E3-4D6B-A5EC-56C340A9747E}" vid="{E2951AD7-BD4C-4B0F-935D-083EFA9C7C12}"/>
    </a:ext>
  </a:ext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2049</Words>
  <Application>Microsoft Office PowerPoint</Application>
  <PresentationFormat>Skærmshow (4:3)</PresentationFormat>
  <Paragraphs>330</Paragraphs>
  <Slides>39</Slides>
  <Notes>37</Notes>
  <HiddenSlides>0</HiddenSlides>
  <MMClips>0</MMClips>
  <ScaleCrop>false</ScaleCrop>
  <HeadingPairs>
    <vt:vector size="6" baseType="variant">
      <vt:variant>
        <vt:lpstr>Benyttede skrifttyper</vt:lpstr>
      </vt:variant>
      <vt:variant>
        <vt:i4>7</vt:i4>
      </vt:variant>
      <vt:variant>
        <vt:lpstr>Tema</vt:lpstr>
      </vt:variant>
      <vt:variant>
        <vt:i4>2</vt:i4>
      </vt:variant>
      <vt:variant>
        <vt:lpstr>Slidetitler</vt:lpstr>
      </vt:variant>
      <vt:variant>
        <vt:i4>39</vt:i4>
      </vt:variant>
    </vt:vector>
  </HeadingPairs>
  <TitlesOfParts>
    <vt:vector size="48" baseType="lpstr">
      <vt:lpstr>Arial</vt:lpstr>
      <vt:lpstr>Calibri</vt:lpstr>
      <vt:lpstr>Courier New</vt:lpstr>
      <vt:lpstr>Lucida Grande</vt:lpstr>
      <vt:lpstr>Symbol</vt:lpstr>
      <vt:lpstr>Times New Roman</vt:lpstr>
      <vt:lpstr>Verdana</vt:lpstr>
      <vt:lpstr>Kontortema</vt:lpstr>
      <vt:lpstr>PowerPoint_Condor</vt:lpstr>
      <vt:lpstr>Type Rating Skill Test Examiner Briefing</vt:lpstr>
      <vt:lpstr>Briefing Card SKT privileges</vt:lpstr>
      <vt:lpstr>Emner til gennnemgang:</vt:lpstr>
      <vt:lpstr>PROCEDURE FOR DESIGNATING EXAMINERS TO CONDUCT SKILLTESTS </vt:lpstr>
      <vt:lpstr>PROCEDURE FOR DESIGNATING EXAMINERS TO CONDUCT SKILLTESTS </vt:lpstr>
      <vt:lpstr>Formularer, inklusive mandatory items og underskrifter</vt:lpstr>
      <vt:lpstr>Formularer, inklusive mandatory items og underskrifter</vt:lpstr>
      <vt:lpstr>Formularer, inklusive mandatory items og underskrifter</vt:lpstr>
      <vt:lpstr>Formularer, inklusive mandatory items og underskrifter</vt:lpstr>
      <vt:lpstr>Uddannelseskrav PART-FCL :</vt:lpstr>
      <vt:lpstr>Uddannelseskrav PART-FCL :</vt:lpstr>
      <vt:lpstr>Uddannelseskrav PART-FCL :</vt:lpstr>
      <vt:lpstr>Uddannelseskrav PART-FCL :</vt:lpstr>
      <vt:lpstr>Uddannelseskrav PART-FCL :</vt:lpstr>
      <vt:lpstr>Brug af ”Temp permit to act as pilot” inclusive procedure og ansvar</vt:lpstr>
      <vt:lpstr>Brug af ”Temp permit to act as pilot” inclusive procedure og ansvar</vt:lpstr>
      <vt:lpstr>”Examiner differences document” samt rapporteringskrav på examiner.dk</vt:lpstr>
      <vt:lpstr>”Examiner differences document” samt rapporteringskrav på examiner.dk</vt:lpstr>
      <vt:lpstr>Krav om feedback til ATO </vt:lpstr>
      <vt:lpstr>Krav om feedback til ATO </vt:lpstr>
      <vt:lpstr>Mere FCL.1030 Conduct of skill tests, proficiency checks and assessments of competence. </vt:lpstr>
      <vt:lpstr>Vested interests </vt:lpstr>
      <vt:lpstr>Vested interests / forvaltningsloven i Danmark </vt:lpstr>
      <vt:lpstr>Examiner standardisation </vt:lpstr>
      <vt:lpstr>Examiner standardisation </vt:lpstr>
      <vt:lpstr>PowerPoint-præsentation</vt:lpstr>
      <vt:lpstr>PowerPoint-præsentation</vt:lpstr>
      <vt:lpstr>Examiner standardisation </vt:lpstr>
      <vt:lpstr>Indhold af briefing og teoretisk overhøring</vt:lpstr>
      <vt:lpstr>Indhold af briefing og teoretisk overhøring</vt:lpstr>
      <vt:lpstr>GM1 FCL.1015 Examiner standardisation </vt:lpstr>
      <vt:lpstr>Appendix 9, Examiner standardisation </vt:lpstr>
      <vt:lpstr>Appendix 9, Examiner standardisation </vt:lpstr>
      <vt:lpstr>Appendix 9, Examiner standardisation </vt:lpstr>
      <vt:lpstr>Appendix 9, Examiner standardisation </vt:lpstr>
      <vt:lpstr>Appendix 9, Examiner standardisation </vt:lpstr>
      <vt:lpstr>Appendix 9, Examiner standardisation </vt:lpstr>
      <vt:lpstr>Licence endorsmens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Rating Skill Teat Examiner Briefing</dc:title>
  <dc:creator>Windows-bruger</dc:creator>
  <cp:lastModifiedBy>Morten Keller</cp:lastModifiedBy>
  <cp:revision>55</cp:revision>
  <dcterms:created xsi:type="dcterms:W3CDTF">2019-05-24T12:15:32Z</dcterms:created>
  <dcterms:modified xsi:type="dcterms:W3CDTF">2019-06-12T17:43:00Z</dcterms:modified>
</cp:coreProperties>
</file>